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362" r:id="rId3"/>
    <p:sldId id="306" r:id="rId4"/>
    <p:sldId id="311" r:id="rId5"/>
    <p:sldId id="305" r:id="rId6"/>
    <p:sldId id="304" r:id="rId7"/>
    <p:sldId id="313" r:id="rId8"/>
    <p:sldId id="301" r:id="rId9"/>
    <p:sldId id="257" r:id="rId10"/>
    <p:sldId id="272" r:id="rId11"/>
    <p:sldId id="259" r:id="rId12"/>
    <p:sldId id="271" r:id="rId13"/>
    <p:sldId id="270" r:id="rId14"/>
    <p:sldId id="269" r:id="rId15"/>
    <p:sldId id="268" r:id="rId16"/>
    <p:sldId id="265" r:id="rId17"/>
    <p:sldId id="273" r:id="rId18"/>
    <p:sldId id="274" r:id="rId19"/>
    <p:sldId id="266" r:id="rId20"/>
    <p:sldId id="275" r:id="rId21"/>
    <p:sldId id="276" r:id="rId22"/>
    <p:sldId id="262" r:id="rId23"/>
    <p:sldId id="264" r:id="rId24"/>
    <p:sldId id="279" r:id="rId25"/>
    <p:sldId id="307" r:id="rId26"/>
    <p:sldId id="278" r:id="rId27"/>
    <p:sldId id="280" r:id="rId28"/>
    <p:sldId id="281" r:id="rId29"/>
    <p:sldId id="282" r:id="rId30"/>
    <p:sldId id="283" r:id="rId31"/>
    <p:sldId id="284" r:id="rId32"/>
    <p:sldId id="287" r:id="rId33"/>
    <p:sldId id="277" r:id="rId34"/>
    <p:sldId id="315" r:id="rId35"/>
    <p:sldId id="285" r:id="rId36"/>
    <p:sldId id="316"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40DE7-40D7-2F48-987F-473A266EB2D1}"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James Smith first read:</a:t>
            </a:r>
          </a:p>
          <a:p>
            <a:endParaRPr lang="en-US"/>
          </a:p>
          <a:p>
            <a:r>
              <a:rPr lang="en-US" b="0" i="0">
                <a:solidFill>
                  <a:srgbClr val="000000"/>
                </a:solidFill>
                <a:effectLst/>
                <a:latin typeface="Arial" panose="020B0604020202020204" pitchFamily="34" charset="0"/>
              </a:rPr>
              <a:t>Revelation 5 things God spoke to me in reading today</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Revelation:</a:t>
            </a:r>
            <a:br>
              <a:rPr lang="en-US"/>
            </a:br>
            <a:br>
              <a:rPr lang="en-US"/>
            </a:br>
            <a:r>
              <a:rPr lang="en-US" b="0" i="0">
                <a:solidFill>
                  <a:srgbClr val="000000"/>
                </a:solidFill>
                <a:effectLst/>
                <a:latin typeface="Arial" panose="020B0604020202020204" pitchFamily="34" charset="0"/>
              </a:rPr>
              <a:t>1) Those in Christ are still weak in flesh needing to consistently repent and focus on Jesus Christ</a:t>
            </a:r>
            <a:br>
              <a:rPr lang="en-US"/>
            </a:br>
            <a:br>
              <a:rPr lang="en-US"/>
            </a:br>
            <a:r>
              <a:rPr lang="en-US" b="0" i="0">
                <a:solidFill>
                  <a:srgbClr val="000000"/>
                </a:solidFill>
                <a:effectLst/>
                <a:latin typeface="Arial" panose="020B0604020202020204" pitchFamily="34" charset="0"/>
              </a:rPr>
              <a:t>2) Power only comes from God, and there is great power in prayer throughout time</a:t>
            </a:r>
            <a:br>
              <a:rPr lang="en-US"/>
            </a:br>
            <a:br>
              <a:rPr lang="en-US"/>
            </a:br>
            <a:r>
              <a:rPr lang="en-US" b="0" i="0">
                <a:solidFill>
                  <a:srgbClr val="000000"/>
                </a:solidFill>
                <a:effectLst/>
                <a:latin typeface="Arial" panose="020B0604020202020204" pitchFamily="34" charset="0"/>
              </a:rPr>
              <a:t>3) Many will cling to self, sin, and created things over God no matter what</a:t>
            </a:r>
            <a:br>
              <a:rPr lang="en-US"/>
            </a:br>
            <a:br>
              <a:rPr lang="en-US"/>
            </a:br>
            <a:r>
              <a:rPr lang="en-US" b="0" i="0">
                <a:solidFill>
                  <a:srgbClr val="000000"/>
                </a:solidFill>
                <a:effectLst/>
                <a:latin typeface="Arial" panose="020B0604020202020204" pitchFamily="34" charset="0"/>
              </a:rPr>
              <a:t>4) Judgement must happen for paradise to be, and those of hate or love will meet their fate from which they choose</a:t>
            </a:r>
            <a:br>
              <a:rPr lang="en-US"/>
            </a:br>
            <a:br>
              <a:rPr lang="en-US"/>
            </a:br>
            <a:r>
              <a:rPr lang="en-US" b="0" i="0">
                <a:solidFill>
                  <a:srgbClr val="000000"/>
                </a:solidFill>
                <a:effectLst/>
                <a:latin typeface="Arial" panose="020B0604020202020204" pitchFamily="34" charset="0"/>
              </a:rPr>
              <a:t>5) Sin purged and final Eden - paradise will come. God is true to His Word which never changes</a:t>
            </a:r>
            <a:br>
              <a:rPr lang="en-US"/>
            </a:br>
            <a:br>
              <a:rPr lang="en-US"/>
            </a:br>
            <a:r>
              <a:rPr lang="en-US" b="0" i="0">
                <a:solidFill>
                  <a:srgbClr val="000000"/>
                </a:solidFill>
                <a:effectLst/>
                <a:latin typeface="Arial" panose="020B0604020202020204" pitchFamily="34" charset="0"/>
              </a:rPr>
              <a:t>James E. Smith May 13, 2020</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Not as fast a reader as you 1 hour and 15 minutes without stopping. </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6</a:t>
            </a:fld>
            <a:endParaRPr lang="en-US"/>
          </a:p>
        </p:txBody>
      </p:sp>
    </p:spTree>
    <p:extLst>
      <p:ext uri="{BB962C8B-B14F-4D97-AF65-F5344CB8AC3E}">
        <p14:creationId xmlns:p14="http://schemas.microsoft.com/office/powerpoint/2010/main" val="330742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James Smith first read:</a:t>
            </a:r>
          </a:p>
          <a:p>
            <a:endParaRPr lang="en-US"/>
          </a:p>
          <a:p>
            <a:r>
              <a:rPr lang="en-US" b="0" i="0">
                <a:solidFill>
                  <a:srgbClr val="000000"/>
                </a:solidFill>
                <a:effectLst/>
                <a:latin typeface="Arial" panose="020B0604020202020204" pitchFamily="34" charset="0"/>
              </a:rPr>
              <a:t>Revelation 5 things God spoke to me in reading today</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Revelation:</a:t>
            </a:r>
            <a:br>
              <a:rPr lang="en-US"/>
            </a:br>
            <a:br>
              <a:rPr lang="en-US"/>
            </a:br>
            <a:r>
              <a:rPr lang="en-US" b="0" i="0">
                <a:solidFill>
                  <a:srgbClr val="000000"/>
                </a:solidFill>
                <a:effectLst/>
                <a:latin typeface="Arial" panose="020B0604020202020204" pitchFamily="34" charset="0"/>
              </a:rPr>
              <a:t>1) Those in Christ are still weak in flesh needing to consistently repent and focus on Jesus Christ</a:t>
            </a:r>
            <a:br>
              <a:rPr lang="en-US"/>
            </a:br>
            <a:br>
              <a:rPr lang="en-US"/>
            </a:br>
            <a:r>
              <a:rPr lang="en-US" b="0" i="0">
                <a:solidFill>
                  <a:srgbClr val="000000"/>
                </a:solidFill>
                <a:effectLst/>
                <a:latin typeface="Arial" panose="020B0604020202020204" pitchFamily="34" charset="0"/>
              </a:rPr>
              <a:t>2) Power only comes from God, and there is great power in prayer throughout time</a:t>
            </a:r>
            <a:br>
              <a:rPr lang="en-US"/>
            </a:br>
            <a:br>
              <a:rPr lang="en-US"/>
            </a:br>
            <a:r>
              <a:rPr lang="en-US" b="0" i="0">
                <a:solidFill>
                  <a:srgbClr val="000000"/>
                </a:solidFill>
                <a:effectLst/>
                <a:latin typeface="Arial" panose="020B0604020202020204" pitchFamily="34" charset="0"/>
              </a:rPr>
              <a:t>3) Many will cling to self, sin, and created things over God no matter what</a:t>
            </a:r>
            <a:br>
              <a:rPr lang="en-US"/>
            </a:br>
            <a:br>
              <a:rPr lang="en-US"/>
            </a:br>
            <a:r>
              <a:rPr lang="en-US" b="0" i="0">
                <a:solidFill>
                  <a:srgbClr val="000000"/>
                </a:solidFill>
                <a:effectLst/>
                <a:latin typeface="Arial" panose="020B0604020202020204" pitchFamily="34" charset="0"/>
              </a:rPr>
              <a:t>4) Judgement must happen for paradise to be, and those of hate or love will meet their fate from which they choose</a:t>
            </a:r>
            <a:br>
              <a:rPr lang="en-US"/>
            </a:br>
            <a:br>
              <a:rPr lang="en-US"/>
            </a:br>
            <a:r>
              <a:rPr lang="en-US" b="0" i="0">
                <a:solidFill>
                  <a:srgbClr val="000000"/>
                </a:solidFill>
                <a:effectLst/>
                <a:latin typeface="Arial" panose="020B0604020202020204" pitchFamily="34" charset="0"/>
              </a:rPr>
              <a:t>5) Sin purged and final Eden - paradise will come. God is true to His Word which never changes</a:t>
            </a:r>
            <a:br>
              <a:rPr lang="en-US"/>
            </a:br>
            <a:br>
              <a:rPr lang="en-US"/>
            </a:br>
            <a:r>
              <a:rPr lang="en-US" b="0" i="0">
                <a:solidFill>
                  <a:srgbClr val="000000"/>
                </a:solidFill>
                <a:effectLst/>
                <a:latin typeface="Arial" panose="020B0604020202020204" pitchFamily="34" charset="0"/>
              </a:rPr>
              <a:t>James E. Smith May 13, 2020</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Not as fast a reader as you 1 hour and 15 minutes without stopping. </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a:t>
            </a:r>
          </a:p>
          <a:p>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Good afternoon Stan,</a:t>
            </a:r>
          </a:p>
          <a:p>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I'm accepting the offer of asking questions about the Book of Revelation.  I'm not as fast as you at reading but I'm almost through the book.</a:t>
            </a:r>
            <a:br>
              <a:rPr lang="en-US" b="0" i="0">
                <a:solidFill>
                  <a:srgbClr val="000000"/>
                </a:solidFill>
                <a:effectLst/>
                <a:latin typeface="arial" panose="020B0604020202020204" pitchFamily="34" charset="0"/>
              </a:rPr>
            </a:br>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A couple of things jumped out at me.</a:t>
            </a:r>
          </a:p>
          <a:p>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Could you comment on whether the descriptions in Revelation are </a:t>
            </a:r>
            <a:r>
              <a:rPr lang="en-US" b="1" i="0">
                <a:solidFill>
                  <a:srgbClr val="000000"/>
                </a:solidFill>
                <a:effectLst/>
                <a:latin typeface="arial" panose="020B0604020202020204" pitchFamily="34" charset="0"/>
              </a:rPr>
              <a:t>literal or figurative</a:t>
            </a:r>
            <a:r>
              <a:rPr lang="en-US" b="0" i="0">
                <a:solidFill>
                  <a:srgbClr val="000000"/>
                </a:solidFill>
                <a:effectLst/>
                <a:latin typeface="arial" panose="020B0604020202020204" pitchFamily="34" charset="0"/>
              </a:rPr>
              <a:t>?  I understand the lampstands are the 7 churches and the stars in his right hand are the angels of the churches.  But what about the first beast?  What is the beast with 10 horns and 7 heads, with 10 diadems on its horns and blasphemous names on its heads?  And the different colored horses?  And the mouths like a lion and feet of a bear?  Surely all of this is symbolic, right? I look forward to you breaking all this down for us.</a:t>
            </a:r>
          </a:p>
          <a:p>
            <a:endParaRPr lang="en-US" b="0" i="0">
              <a:solidFill>
                <a:srgbClr val="000000"/>
              </a:solidFill>
              <a:effectLst/>
              <a:latin typeface="arial" panose="020B0604020202020204" pitchFamily="34" charset="0"/>
            </a:endParaRPr>
          </a:p>
          <a:p>
            <a:r>
              <a:rPr lang="en-US" b="0" i="0">
                <a:solidFill>
                  <a:srgbClr val="000000"/>
                </a:solidFill>
                <a:effectLst/>
                <a:latin typeface="arial" panose="020B0604020202020204" pitchFamily="34" charset="0"/>
              </a:rPr>
              <a:t>Mike Pope</a:t>
            </a:r>
          </a:p>
          <a:p>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7</a:t>
            </a:fld>
            <a:endParaRPr lang="en-US"/>
          </a:p>
        </p:txBody>
      </p:sp>
    </p:spTree>
    <p:extLst>
      <p:ext uri="{BB962C8B-B14F-4D97-AF65-F5344CB8AC3E}">
        <p14:creationId xmlns:p14="http://schemas.microsoft.com/office/powerpoint/2010/main" val="330742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i="0">
                <a:solidFill>
                  <a:srgbClr val="000000"/>
                </a:solidFill>
                <a:effectLst/>
                <a:latin typeface="Times New Roman" panose="02020603050405020304" pitchFamily="18" charset="0"/>
              </a:rPr>
              <a:t>Revelation Completes the Gospel</a:t>
            </a:r>
          </a:p>
          <a:p>
            <a:r>
              <a:rPr lang="en-US" sz="2800" b="1" i="0">
                <a:solidFill>
                  <a:srgbClr val="000000"/>
                </a:solidFill>
                <a:effectLst/>
                <a:latin typeface="Times New Roman" panose="02020603050405020304" pitchFamily="18" charset="0"/>
              </a:rPr>
              <a:t>By Michael Youssef, Ph.D.</a:t>
            </a:r>
          </a:p>
          <a:p>
            <a:r>
              <a:rPr lang="en-US" sz="2800" b="0" i="0">
                <a:solidFill>
                  <a:srgbClr val="000000"/>
                </a:solidFill>
                <a:effectLst/>
                <a:latin typeface="Times New Roman" panose="02020603050405020304" pitchFamily="18" charset="0"/>
              </a:rPr>
              <a:t>The word </a:t>
            </a:r>
            <a:r>
              <a:rPr lang="en-US" sz="2800" b="0" i="1">
                <a:solidFill>
                  <a:srgbClr val="000000"/>
                </a:solidFill>
                <a:effectLst/>
                <a:latin typeface="Times New Roman" panose="02020603050405020304" pitchFamily="18" charset="0"/>
              </a:rPr>
              <a:t>revelation </a:t>
            </a:r>
            <a:r>
              <a:rPr lang="en-US" sz="2800" b="0" i="0">
                <a:solidFill>
                  <a:srgbClr val="000000"/>
                </a:solidFill>
                <a:effectLst/>
                <a:latin typeface="Times New Roman" panose="02020603050405020304" pitchFamily="18" charset="0"/>
              </a:rPr>
              <a:t>has an important meaning: the manifestation or unveiling of something that has been hidden. In other words, the book of Revelation is the unveiling of God’s plan for the future.</a:t>
            </a:r>
          </a:p>
          <a:p>
            <a:r>
              <a:rPr lang="en-US" sz="2800" b="0" i="0">
                <a:solidFill>
                  <a:srgbClr val="000000"/>
                </a:solidFill>
                <a:effectLst/>
                <a:latin typeface="Times New Roman" panose="02020603050405020304" pitchFamily="18" charset="0"/>
              </a:rPr>
              <a:t>God revealed this plan to John when he was in his 90s, exiled to the island of Patmos. Through John’s exile, God gifted John and His people with the most powerful heavenly vision for all of eternity: the Revelation of Jesus Christ. This vision completes the Gospel, giving hope to, sternly warning, and deeply comforting all those who trust in Jesus. As you read it, remember these three purposes of Revelation:</a:t>
            </a:r>
          </a:p>
          <a:p>
            <a:r>
              <a:rPr lang="en-US" sz="2800" b="1" i="0">
                <a:solidFill>
                  <a:srgbClr val="000000"/>
                </a:solidFill>
                <a:effectLst/>
                <a:latin typeface="Times New Roman" panose="02020603050405020304" pitchFamily="18" charset="0"/>
              </a:rPr>
              <a:t>Revelation completes our understanding of God’s purpose for history and for our future.</a:t>
            </a:r>
            <a:r>
              <a:rPr lang="en-US" sz="2800" b="0" i="0">
                <a:solidFill>
                  <a:srgbClr val="000000"/>
                </a:solidFill>
                <a:effectLst/>
                <a:latin typeface="Times New Roman" panose="02020603050405020304" pitchFamily="18" charset="0"/>
              </a:rPr>
              <a:t> Revelation assures us that, while the world may look out of control, it’s not out of the control of God; He holds His children in His loving hand. From Genesis to Revelation, God has a plan, and Jesus is at the center of it all.</a:t>
            </a:r>
          </a:p>
          <a:p>
            <a:r>
              <a:rPr lang="en-US" sz="2800" b="1" i="0">
                <a:solidFill>
                  <a:srgbClr val="000000"/>
                </a:solidFill>
                <a:effectLst/>
                <a:latin typeface="Times New Roman" panose="02020603050405020304" pitchFamily="18" charset="0"/>
              </a:rPr>
              <a:t>Revelation shows us the danger of compromise and the ultimate destruction of Satan and those who reject Christ. </a:t>
            </a:r>
            <a:r>
              <a:rPr lang="en-US" sz="2800" b="0" i="0">
                <a:solidFill>
                  <a:srgbClr val="000000"/>
                </a:solidFill>
                <a:effectLst/>
                <a:latin typeface="Times New Roman" panose="02020603050405020304" pitchFamily="18" charset="0"/>
              </a:rPr>
              <a:t>In Revelation we see that God has secured the victory, and judgment will come at the end times. Therefore we must not compromise, but stand firm against the spirit of this age, who says we can have salvation without the Savior, power without prayer, spirituality without the Holy Spirit, and morality without the Bible.</a:t>
            </a:r>
          </a:p>
          <a:p>
            <a:r>
              <a:rPr lang="en-US" sz="2800" b="1" i="0">
                <a:solidFill>
                  <a:srgbClr val="000000"/>
                </a:solidFill>
                <a:effectLst/>
                <a:latin typeface="Times New Roman" panose="02020603050405020304" pitchFamily="18" charset="0"/>
              </a:rPr>
              <a:t>Revelation gives us an awe-inspiring portrait of the glorified, soon-coming King Jesus. </a:t>
            </a:r>
            <a:r>
              <a:rPr lang="en-US" sz="2800" b="0" i="0">
                <a:solidFill>
                  <a:srgbClr val="000000"/>
                </a:solidFill>
                <a:effectLst/>
                <a:latin typeface="Times New Roman" panose="02020603050405020304" pitchFamily="18" charset="0"/>
              </a:rPr>
              <a:t>John’s vision completes the Gospel of salvation -- past, present, and future. For in Revelation we see Jesus no longer hanging on a cross, but glorified in white and gold, with hair white as wool, with eyes that blaze with fire, with a voice like rushing waters (see Revelation 1:13-15). We see Jesus as the Alpha and the Omega, the beginning and the end (22:13).</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8</a:t>
            </a:fld>
            <a:endParaRPr lang="en-US"/>
          </a:p>
        </p:txBody>
      </p:sp>
    </p:spTree>
    <p:extLst>
      <p:ext uri="{BB962C8B-B14F-4D97-AF65-F5344CB8AC3E}">
        <p14:creationId xmlns:p14="http://schemas.microsoft.com/office/powerpoint/2010/main" val="13340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Times New Roman" panose="02020603050405020304" pitchFamily="18" charset="0"/>
              </a:rPr>
              <a:t>Revelation Completes the Gospel</a:t>
            </a:r>
          </a:p>
          <a:p>
            <a:r>
              <a:rPr lang="en-US" b="1" i="0">
                <a:solidFill>
                  <a:srgbClr val="000000"/>
                </a:solidFill>
                <a:effectLst/>
                <a:latin typeface="Times New Roman" panose="02020603050405020304" pitchFamily="18" charset="0"/>
              </a:rPr>
              <a:t>By Michael Youssef, Ph.D.</a:t>
            </a:r>
          </a:p>
          <a:p>
            <a:r>
              <a:rPr lang="en-US" b="0" i="0">
                <a:solidFill>
                  <a:srgbClr val="000000"/>
                </a:solidFill>
                <a:effectLst/>
                <a:latin typeface="Times New Roman" panose="02020603050405020304" pitchFamily="18" charset="0"/>
              </a:rPr>
              <a:t>The word </a:t>
            </a:r>
            <a:r>
              <a:rPr lang="en-US" b="0" i="1">
                <a:solidFill>
                  <a:srgbClr val="000000"/>
                </a:solidFill>
                <a:effectLst/>
                <a:latin typeface="Times New Roman" panose="02020603050405020304" pitchFamily="18" charset="0"/>
              </a:rPr>
              <a:t>revelation </a:t>
            </a:r>
            <a:r>
              <a:rPr lang="en-US" b="0" i="0">
                <a:solidFill>
                  <a:srgbClr val="000000"/>
                </a:solidFill>
                <a:effectLst/>
                <a:latin typeface="Times New Roman" panose="02020603050405020304" pitchFamily="18" charset="0"/>
              </a:rPr>
              <a:t>has an important meaning: the manifestation or unveiling of something that has been hidden. In other words, the book of Revelation is the unveiling of God’s plan for the future.</a:t>
            </a:r>
          </a:p>
          <a:p>
            <a:r>
              <a:rPr lang="en-US" b="0" i="0">
                <a:solidFill>
                  <a:srgbClr val="000000"/>
                </a:solidFill>
                <a:effectLst/>
                <a:latin typeface="Times New Roman" panose="02020603050405020304" pitchFamily="18" charset="0"/>
              </a:rPr>
              <a:t>God revealed this plan to John when he was in his 90s, exiled to the island of Patmos. Through John’s exile, God gifted John and His people with the most powerful heavenly vision for all of eternity: the Revelation of Jesus Christ. This vision completes the Gospel, giving hope to, sternly warning, and deeply comforting all those who trust in Jesus. As you read it, remember these three purposes of Revelation:</a:t>
            </a:r>
          </a:p>
          <a:p>
            <a:r>
              <a:rPr lang="en-US" b="1" i="0">
                <a:solidFill>
                  <a:srgbClr val="000000"/>
                </a:solidFill>
                <a:effectLst/>
                <a:latin typeface="Times New Roman" panose="02020603050405020304" pitchFamily="18" charset="0"/>
              </a:rPr>
              <a:t>Revelation completes our understanding of God’s purpose for history and for our future.</a:t>
            </a:r>
            <a:r>
              <a:rPr lang="en-US" b="0" i="0">
                <a:solidFill>
                  <a:srgbClr val="000000"/>
                </a:solidFill>
                <a:effectLst/>
                <a:latin typeface="Times New Roman" panose="02020603050405020304" pitchFamily="18" charset="0"/>
              </a:rPr>
              <a:t> Revelation assures us that, while the world may look out of control, it’s not out of the control of God; He holds His children in His loving hand. From Genesis to Revelation, God has a plan, and Jesus is at the center of it all.</a:t>
            </a:r>
          </a:p>
          <a:p>
            <a:r>
              <a:rPr lang="en-US" b="1" i="0">
                <a:solidFill>
                  <a:srgbClr val="000000"/>
                </a:solidFill>
                <a:effectLst/>
                <a:latin typeface="Times New Roman" panose="02020603050405020304" pitchFamily="18" charset="0"/>
              </a:rPr>
              <a:t>Revelation shows us the danger of compromise and the ultimate destruction of Satan and those who reject Christ. </a:t>
            </a:r>
            <a:r>
              <a:rPr lang="en-US" b="0" i="0">
                <a:solidFill>
                  <a:srgbClr val="000000"/>
                </a:solidFill>
                <a:effectLst/>
                <a:latin typeface="Times New Roman" panose="02020603050405020304" pitchFamily="18" charset="0"/>
              </a:rPr>
              <a:t>In Revelation we see that God has secured the victory, and judgment will come at the end times. Therefore we must not compromise, but stand firm against the spirit of this age, who says we can have salvation without the Savior, power without prayer, spirituality without the Holy Spirit, and morality without the Bible.</a:t>
            </a:r>
          </a:p>
          <a:p>
            <a:r>
              <a:rPr lang="en-US" b="1" i="0">
                <a:solidFill>
                  <a:srgbClr val="000000"/>
                </a:solidFill>
                <a:effectLst/>
                <a:latin typeface="Times New Roman" panose="02020603050405020304" pitchFamily="18" charset="0"/>
              </a:rPr>
              <a:t>Revelation gives us an awe-inspiring portrait of the glorified, soon-coming King Jesus. </a:t>
            </a:r>
            <a:r>
              <a:rPr lang="en-US" b="0" i="0">
                <a:solidFill>
                  <a:srgbClr val="000000"/>
                </a:solidFill>
                <a:effectLst/>
                <a:latin typeface="Times New Roman" panose="02020603050405020304" pitchFamily="18" charset="0"/>
              </a:rPr>
              <a:t>John’s vision completes the Gospel of salvation -- past, present, and future. For in Revelation we see Jesus no longer hanging on a cross, but glorified in white and gold, with hair white as wool, with eyes that blaze with fire, with a voice like rushing waters (see Revelation 1:13-15). We see Jesus as the Alpha and the Omega, the beginning and the end (22:13).</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9</a:t>
            </a:fld>
            <a:endParaRPr lang="en-US"/>
          </a:p>
        </p:txBody>
      </p:sp>
    </p:spTree>
    <p:extLst>
      <p:ext uri="{BB962C8B-B14F-4D97-AF65-F5344CB8AC3E}">
        <p14:creationId xmlns:p14="http://schemas.microsoft.com/office/powerpoint/2010/main" val="91559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Kris Langham devotional on YouVersion app</a:t>
            </a:r>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Revelation is an instruction to </a:t>
            </a:r>
            <a:r>
              <a:rPr lang="en-US" b="0" i="1">
                <a:solidFill>
                  <a:srgbClr val="000000"/>
                </a:solidFill>
                <a:effectLst/>
                <a:latin typeface="Times New Roman" panose="02020603050405020304" pitchFamily="18" charset="0"/>
              </a:rPr>
              <a:t>His servants</a:t>
            </a:r>
            <a:r>
              <a:rPr lang="en-US" b="0" i="0">
                <a:solidFill>
                  <a:srgbClr val="000000"/>
                </a:solidFill>
                <a:effectLst/>
                <a:latin typeface="Times New Roman" panose="02020603050405020304" pitchFamily="18" charset="0"/>
              </a:rPr>
              <a:t>. That means any believer can benefit from the message of Revelation. God wants to give a blessing to </a:t>
            </a:r>
            <a:r>
              <a:rPr lang="en-US" b="0" i="1">
                <a:solidFill>
                  <a:srgbClr val="000000"/>
                </a:solidFill>
                <a:effectLst/>
                <a:latin typeface="Times New Roman" panose="02020603050405020304" pitchFamily="18" charset="0"/>
              </a:rPr>
              <a:t>His servants</a:t>
            </a:r>
            <a:r>
              <a:rPr lang="en-US" b="0" i="0">
                <a:solidFill>
                  <a:srgbClr val="000000"/>
                </a:solidFill>
                <a:effectLst/>
                <a:latin typeface="Times New Roman" panose="02020603050405020304" pitchFamily="18" charset="0"/>
              </a:rPr>
              <a:t>, and the word He uses for ‘blessed’ is </a:t>
            </a:r>
            <a:r>
              <a:rPr lang="en-US" b="0" i="1">
                <a:solidFill>
                  <a:srgbClr val="000000"/>
                </a:solidFill>
                <a:effectLst/>
                <a:latin typeface="Times New Roman" panose="02020603050405020304" pitchFamily="18" charset="0"/>
              </a:rPr>
              <a:t>makarios</a:t>
            </a:r>
            <a:r>
              <a:rPr lang="en-US" b="0" i="0">
                <a:solidFill>
                  <a:srgbClr val="000000"/>
                </a:solidFill>
                <a:effectLst/>
                <a:latin typeface="Times New Roman" panose="02020603050405020304" pitchFamily="18" charset="0"/>
              </a:rPr>
              <a:t> which means happy. We all want to have a happy life. God tells His servants three things they need to do to be </a:t>
            </a:r>
            <a:r>
              <a:rPr lang="en-US" b="0" i="1">
                <a:solidFill>
                  <a:srgbClr val="000000"/>
                </a:solidFill>
                <a:effectLst/>
                <a:latin typeface="Times New Roman" panose="02020603050405020304" pitchFamily="18" charset="0"/>
              </a:rPr>
              <a:t>blessed</a:t>
            </a:r>
            <a:r>
              <a:rPr lang="en-US" b="0" i="0">
                <a:solidFill>
                  <a:srgbClr val="000000"/>
                </a:solidFill>
                <a:effectLst/>
                <a:latin typeface="Times New Roman" panose="02020603050405020304" pitchFamily="18" charset="0"/>
              </a:rPr>
              <a:t>, or happy:</a:t>
            </a:r>
          </a:p>
          <a:p>
            <a:r>
              <a:rPr lang="en-US" b="0" i="0">
                <a:solidFill>
                  <a:srgbClr val="000000"/>
                </a:solidFill>
                <a:effectLst/>
                <a:latin typeface="Times New Roman" panose="02020603050405020304" pitchFamily="18" charset="0"/>
              </a:rPr>
              <a:t>Read this letter</a:t>
            </a:r>
          </a:p>
          <a:p>
            <a:pPr lvl="1"/>
            <a:r>
              <a:rPr lang="en-US" b="0" i="0">
                <a:solidFill>
                  <a:srgbClr val="000000"/>
                </a:solidFill>
                <a:effectLst/>
                <a:latin typeface="Times New Roman" panose="02020603050405020304" pitchFamily="18" charset="0"/>
              </a:rPr>
              <a:t>Hear (or understand) this letter</a:t>
            </a:r>
          </a:p>
          <a:p>
            <a:pPr lvl="1"/>
            <a:r>
              <a:rPr lang="en-US" b="0" i="0">
                <a:solidFill>
                  <a:srgbClr val="000000"/>
                </a:solidFill>
                <a:effectLst/>
                <a:latin typeface="Times New Roman" panose="02020603050405020304" pitchFamily="18" charset="0"/>
              </a:rPr>
              <a:t>Keep (or do) the things written in this letter</a:t>
            </a:r>
          </a:p>
          <a:p>
            <a:pPr lvl="1"/>
            <a:r>
              <a:rPr lang="en-US" b="0" i="0">
                <a:solidFill>
                  <a:srgbClr val="000000"/>
                </a:solidFill>
                <a:effectLst/>
                <a:latin typeface="Times New Roman" panose="02020603050405020304" pitchFamily="18" charset="0"/>
              </a:rPr>
              <a:t>The purpose of the book of Revelation is for </a:t>
            </a:r>
            <a:r>
              <a:rPr lang="en-US" b="0" i="1">
                <a:solidFill>
                  <a:srgbClr val="000000"/>
                </a:solidFill>
                <a:effectLst/>
                <a:latin typeface="Times New Roman" panose="02020603050405020304" pitchFamily="18" charset="0"/>
              </a:rPr>
              <a:t>servants </a:t>
            </a:r>
            <a:r>
              <a:rPr lang="en-US" b="0" i="0">
                <a:solidFill>
                  <a:srgbClr val="000000"/>
                </a:solidFill>
                <a:effectLst/>
                <a:latin typeface="Times New Roman" panose="02020603050405020304" pitchFamily="18" charset="0"/>
              </a:rPr>
              <a:t>to learn how to be </a:t>
            </a:r>
            <a:r>
              <a:rPr lang="en-US" b="0" i="1">
                <a:solidFill>
                  <a:srgbClr val="000000"/>
                </a:solidFill>
                <a:effectLst/>
                <a:latin typeface="Times New Roman" panose="02020603050405020304" pitchFamily="18" charset="0"/>
              </a:rPr>
              <a:t>blessed</a:t>
            </a:r>
            <a:r>
              <a:rPr lang="en-US" b="0" i="0">
                <a:solidFill>
                  <a:srgbClr val="000000"/>
                </a:solidFill>
                <a:effectLst/>
                <a:latin typeface="Times New Roman" panose="02020603050405020304" pitchFamily="18" charset="0"/>
              </a:rPr>
              <a:t> by reading what’s in this prophecy, understanding it, then doing it. It’s a very simple book from that standpoint. </a:t>
            </a:r>
          </a:p>
          <a:p>
            <a:r>
              <a:rPr lang="en-US" b="0" i="0">
                <a:solidFill>
                  <a:srgbClr val="000000"/>
                </a:solidFill>
                <a:effectLst/>
                <a:latin typeface="Times New Roman" panose="02020603050405020304" pitchFamily="18" charset="0"/>
              </a:rPr>
              <a:t>Do you think it would make sense for God to say we can be blessed by reading a prophetic word, then give us a letter in a language that can’t be read? Of course not, that would be silly. Is it any less absurd to consider that God would tell us we can be blessed by a prophetic word if we understand it, then give us a letter that was incomprehensible? Again, that would be unthinkable. </a:t>
            </a:r>
          </a:p>
          <a:p>
            <a:r>
              <a:rPr lang="en-US" b="0" i="0">
                <a:solidFill>
                  <a:srgbClr val="000000"/>
                </a:solidFill>
                <a:effectLst/>
                <a:latin typeface="Times New Roman" panose="02020603050405020304" pitchFamily="18" charset="0"/>
              </a:rPr>
              <a:t>Perhaps the biggest key to understanding that Revelation is a simple book with a simple message is the next word: </a:t>
            </a:r>
            <a:r>
              <a:rPr lang="en-US" b="1" i="1">
                <a:solidFill>
                  <a:srgbClr val="000000"/>
                </a:solidFill>
                <a:effectLst/>
                <a:latin typeface="Times New Roman" panose="02020603050405020304" pitchFamily="18" charset="0"/>
              </a:rPr>
              <a:t>keep</a:t>
            </a:r>
            <a:r>
              <a:rPr lang="en-US" b="0" i="0">
                <a:solidFill>
                  <a:srgbClr val="000000"/>
                </a:solidFill>
                <a:effectLst/>
                <a:latin typeface="Times New Roman" panose="02020603050405020304" pitchFamily="18" charset="0"/>
              </a:rPr>
              <a:t>. Would it make sense for God to give us a prophetic word for us to keep, or do, then not give us anything to do? If God gave us a prophetic word so that we could read, understand, and </a:t>
            </a:r>
            <a:r>
              <a:rPr lang="en-US" b="0" i="1">
                <a:solidFill>
                  <a:srgbClr val="000000"/>
                </a:solidFill>
                <a:effectLst/>
                <a:latin typeface="Times New Roman" panose="02020603050405020304" pitchFamily="18" charset="0"/>
              </a:rPr>
              <a:t>keep</a:t>
            </a:r>
            <a:r>
              <a:rPr lang="en-US" b="0" i="0">
                <a:solidFill>
                  <a:srgbClr val="000000"/>
                </a:solidFill>
                <a:effectLst/>
                <a:latin typeface="Times New Roman" panose="02020603050405020304" pitchFamily="18" charset="0"/>
              </a:rPr>
              <a:t> or </a:t>
            </a:r>
            <a:r>
              <a:rPr lang="en-US" b="0" i="1">
                <a:solidFill>
                  <a:srgbClr val="000000"/>
                </a:solidFill>
                <a:effectLst/>
                <a:latin typeface="Times New Roman" panose="02020603050405020304" pitchFamily="18" charset="0"/>
              </a:rPr>
              <a:t>do</a:t>
            </a:r>
            <a:r>
              <a:rPr lang="en-US" b="0" i="0">
                <a:solidFill>
                  <a:srgbClr val="000000"/>
                </a:solidFill>
                <a:effectLst/>
                <a:latin typeface="Times New Roman" panose="02020603050405020304" pitchFamily="18" charset="0"/>
              </a:rPr>
              <a:t>, then it must be readable, understandable, and doable. </a:t>
            </a:r>
          </a:p>
          <a:p>
            <a:r>
              <a:rPr lang="en-US" b="1" i="1">
                <a:solidFill>
                  <a:srgbClr val="000000"/>
                </a:solidFill>
                <a:effectLst/>
                <a:latin typeface="Times New Roman" panose="02020603050405020304" pitchFamily="18" charset="0"/>
              </a:rPr>
              <a:t>Revelation has many predictions about the future, but we cannot do in the future. </a:t>
            </a:r>
            <a:r>
              <a:rPr lang="en-US" b="0" i="0">
                <a:solidFill>
                  <a:srgbClr val="000000"/>
                </a:solidFill>
                <a:effectLst/>
                <a:latin typeface="Times New Roman" panose="02020603050405020304" pitchFamily="18" charset="0"/>
              </a:rPr>
              <a:t>We can only do in the present. The main purpose of Revelation is not to give us a future-events puzzle to untangle. Rather, the primary purpose is to show us what to do now, in the present</a:t>
            </a:r>
            <a:r>
              <a:rPr lang="en-US" b="0" i="1">
                <a:solidFill>
                  <a:srgbClr val="000000"/>
                </a:solidFill>
                <a:effectLst/>
                <a:latin typeface="Times New Roman" panose="02020603050405020304" pitchFamily="18" charset="0"/>
              </a:rPr>
              <a:t>. </a:t>
            </a:r>
            <a:r>
              <a:rPr lang="en-US" b="0" i="0">
                <a:solidFill>
                  <a:srgbClr val="000000"/>
                </a:solidFill>
                <a:effectLst/>
                <a:latin typeface="Times New Roman" panose="02020603050405020304" pitchFamily="18" charset="0"/>
              </a:rPr>
              <a:t>As with anything, making a decision to do begins with hearing (or thinking), coming to an understanding (making a plan) then acting. </a:t>
            </a:r>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Kris Langham devotional</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20</a:t>
            </a:fld>
            <a:endParaRPr lang="en-US"/>
          </a:p>
        </p:txBody>
      </p:sp>
    </p:spTree>
    <p:extLst>
      <p:ext uri="{BB962C8B-B14F-4D97-AF65-F5344CB8AC3E}">
        <p14:creationId xmlns:p14="http://schemas.microsoft.com/office/powerpoint/2010/main" val="291788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21</a:t>
            </a:fld>
            <a:endParaRPr lang="en-US"/>
          </a:p>
        </p:txBody>
      </p:sp>
    </p:spTree>
    <p:extLst>
      <p:ext uri="{BB962C8B-B14F-4D97-AF65-F5344CB8AC3E}">
        <p14:creationId xmlns:p14="http://schemas.microsoft.com/office/powerpoint/2010/main" val="4264420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biblehub.com/greek/martyrian_3141.ht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biblehub.com/greek/martyrian_3141.ht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stanfike@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98351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428171" y="558799"/>
            <a:ext cx="11415486" cy="2862322"/>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“unveiling what’s hidden”</a:t>
            </a:r>
          </a:p>
          <a:p>
            <a:pPr marL="1028700" lvl="1" indent="-571500">
              <a:buFont typeface="Arial" panose="020B0604020202020204" pitchFamily="34" charset="0"/>
              <a:buChar char="•"/>
            </a:pPr>
            <a:endParaRPr lang="en-US" sz="3600" b="1" i="1" u="sng">
              <a:latin typeface="Calibri" panose="020F0502020204030204" pitchFamily="34" charset="0"/>
            </a:endParaRPr>
          </a:p>
          <a:p>
            <a:pPr marL="1028700" lvl="1" indent="-571500">
              <a:buFont typeface="Arial" panose="020B0604020202020204" pitchFamily="34" charset="0"/>
              <a:buChar char="•"/>
            </a:pPr>
            <a:endParaRPr lang="en-US" sz="3600" i="1">
              <a:latin typeface="Calibri" panose="020F0502020204030204" pitchFamily="34" charset="0"/>
            </a:endParaRPr>
          </a:p>
          <a:p>
            <a:pPr algn="l"/>
            <a:endParaRPr lang="en-US" sz="3600">
              <a:latin typeface="Calibri" panose="020F0502020204030204" pitchFamily="34" charset="0"/>
            </a:endParaRPr>
          </a:p>
        </p:txBody>
      </p:sp>
    </p:spTree>
    <p:extLst>
      <p:ext uri="{BB962C8B-B14F-4D97-AF65-F5344CB8AC3E}">
        <p14:creationId xmlns:p14="http://schemas.microsoft.com/office/powerpoint/2010/main" val="200245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428171" y="558799"/>
            <a:ext cx="11415486" cy="2308324"/>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“unveiling”</a:t>
            </a:r>
          </a:p>
          <a:p>
            <a:pPr marL="1485900" lvl="2" indent="-571500">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of Jesus Christ</a:t>
            </a:r>
            <a:r>
              <a:rPr lang="en-US" sz="3600">
                <a:latin typeface="Calibri" panose="020F0502020204030204" pitchFamily="34" charset="0"/>
              </a:rPr>
              <a:t>” = subjective or objective</a:t>
            </a:r>
          </a:p>
          <a:p>
            <a:pPr algn="l"/>
            <a:endParaRPr lang="en-US" sz="3600">
              <a:latin typeface="Calibri" panose="020F0502020204030204" pitchFamily="34" charset="0"/>
            </a:endParaRPr>
          </a:p>
        </p:txBody>
      </p:sp>
    </p:spTree>
    <p:extLst>
      <p:ext uri="{BB962C8B-B14F-4D97-AF65-F5344CB8AC3E}">
        <p14:creationId xmlns:p14="http://schemas.microsoft.com/office/powerpoint/2010/main" val="3731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428171" y="558799"/>
            <a:ext cx="11415486" cy="2862322"/>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“unveiling”</a:t>
            </a:r>
          </a:p>
          <a:p>
            <a:pPr marL="1943100" lvl="3" indent="-571500">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of Jesus Christ</a:t>
            </a:r>
            <a:r>
              <a:rPr lang="en-US" sz="3600">
                <a:latin typeface="Calibri" panose="020F0502020204030204" pitchFamily="34" charset="0"/>
              </a:rPr>
              <a:t>” = subjective or objective</a:t>
            </a:r>
          </a:p>
          <a:p>
            <a:pPr marL="2857500" lvl="5" indent="-571500">
              <a:buFont typeface="Arial" panose="020B0604020202020204" pitchFamily="34" charset="0"/>
              <a:buChar char="•"/>
            </a:pPr>
            <a:r>
              <a:rPr lang="en-US" sz="3600">
                <a:latin typeface="Calibri" panose="020F0502020204030204" pitchFamily="34" charset="0"/>
              </a:rPr>
              <a:t>“</a:t>
            </a:r>
            <a:r>
              <a:rPr lang="en-US" sz="3600" b="1" u="sng">
                <a:latin typeface="Calibri" panose="020F0502020204030204" pitchFamily="34" charset="0"/>
              </a:rPr>
              <a:t>from</a:t>
            </a:r>
            <a:r>
              <a:rPr lang="en-US" sz="3600">
                <a:latin typeface="Calibri" panose="020F0502020204030204" pitchFamily="34" charset="0"/>
              </a:rPr>
              <a:t> Jesus Christ” or “</a:t>
            </a:r>
            <a:r>
              <a:rPr lang="en-US" sz="3600" b="1" u="sng">
                <a:latin typeface="Calibri" panose="020F0502020204030204" pitchFamily="34" charset="0"/>
              </a:rPr>
              <a:t>about</a:t>
            </a:r>
            <a:r>
              <a:rPr lang="en-US" sz="3600">
                <a:latin typeface="Calibri" panose="020F0502020204030204" pitchFamily="34" charset="0"/>
              </a:rPr>
              <a:t> Jesus Christ”</a:t>
            </a:r>
          </a:p>
          <a:p>
            <a:pPr algn="l"/>
            <a:endParaRPr lang="en-US" sz="3600">
              <a:latin typeface="Calibri" panose="020F0502020204030204" pitchFamily="34" charset="0"/>
            </a:endParaRPr>
          </a:p>
        </p:txBody>
      </p:sp>
    </p:spTree>
    <p:extLst>
      <p:ext uri="{BB962C8B-B14F-4D97-AF65-F5344CB8AC3E}">
        <p14:creationId xmlns:p14="http://schemas.microsoft.com/office/powerpoint/2010/main" val="337512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388257" y="558799"/>
            <a:ext cx="11415486" cy="3970318"/>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“unveiling”</a:t>
            </a:r>
          </a:p>
          <a:p>
            <a:pPr marL="1485900" lvl="2" indent="-571500">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of Jesus Christ</a:t>
            </a:r>
            <a:r>
              <a:rPr lang="en-US" sz="3600">
                <a:latin typeface="Calibri" panose="020F0502020204030204" pitchFamily="34" charset="0"/>
              </a:rPr>
              <a:t>” = subjective or objective</a:t>
            </a:r>
          </a:p>
          <a:p>
            <a:pPr marL="1943100" lvl="3" indent="-571500">
              <a:buFont typeface="Arial" panose="020B0604020202020204" pitchFamily="34" charset="0"/>
              <a:buChar char="•"/>
            </a:pPr>
            <a:r>
              <a:rPr lang="en-US" sz="3600">
                <a:latin typeface="Calibri" panose="020F0502020204030204" pitchFamily="34" charset="0"/>
              </a:rPr>
              <a:t>“</a:t>
            </a:r>
            <a:r>
              <a:rPr lang="en-US" sz="3600" b="1" u="sng">
                <a:latin typeface="Calibri" panose="020F0502020204030204" pitchFamily="34" charset="0"/>
              </a:rPr>
              <a:t>from</a:t>
            </a:r>
            <a:r>
              <a:rPr lang="en-US" sz="3600">
                <a:latin typeface="Calibri" panose="020F0502020204030204" pitchFamily="34" charset="0"/>
              </a:rPr>
              <a:t> Jesus Christ” or “</a:t>
            </a:r>
            <a:r>
              <a:rPr lang="en-US" sz="3600" b="1" u="sng">
                <a:latin typeface="Calibri" panose="020F0502020204030204" pitchFamily="34" charset="0"/>
              </a:rPr>
              <a:t>about</a:t>
            </a:r>
            <a:r>
              <a:rPr lang="en-US" sz="3600">
                <a:latin typeface="Calibri" panose="020F0502020204030204" pitchFamily="34" charset="0"/>
              </a:rPr>
              <a:t> Jesus Christ”</a:t>
            </a:r>
          </a:p>
          <a:p>
            <a:pPr marL="571500" indent="-571500">
              <a:buFont typeface="Arial" panose="020B0604020202020204" pitchFamily="34" charset="0"/>
              <a:buChar char="•"/>
            </a:pPr>
            <a:r>
              <a:rPr lang="en-US" sz="3600" i="1">
                <a:latin typeface="Calibri" panose="020F0502020204030204" pitchFamily="34" charset="0"/>
              </a:rPr>
              <a:t>to show His bond servants</a:t>
            </a:r>
            <a:r>
              <a:rPr lang="en-US" sz="3600">
                <a:latin typeface="Calibri" panose="020F0502020204030204" pitchFamily="34" charset="0"/>
              </a:rPr>
              <a:t> = believers then or always?</a:t>
            </a:r>
          </a:p>
          <a:p>
            <a:pPr marL="1028700" lvl="1" indent="-571500">
              <a:buFont typeface="Arial" panose="020B0604020202020204" pitchFamily="34" charset="0"/>
              <a:buChar char="•"/>
            </a:pPr>
            <a:endParaRPr lang="en-US" sz="3600" i="1">
              <a:latin typeface="Calibri" panose="020F0502020204030204" pitchFamily="34" charset="0"/>
            </a:endParaRPr>
          </a:p>
          <a:p>
            <a:pPr algn="l"/>
            <a:endParaRPr lang="en-US" sz="3600">
              <a:latin typeface="Calibri" panose="020F0502020204030204" pitchFamily="34" charset="0"/>
            </a:endParaRPr>
          </a:p>
        </p:txBody>
      </p:sp>
    </p:spTree>
    <p:extLst>
      <p:ext uri="{BB962C8B-B14F-4D97-AF65-F5344CB8AC3E}">
        <p14:creationId xmlns:p14="http://schemas.microsoft.com/office/powerpoint/2010/main" val="21545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428171" y="558799"/>
            <a:ext cx="11415486" cy="3970318"/>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“unveiling”</a:t>
            </a:r>
          </a:p>
          <a:p>
            <a:pPr marL="1485900" lvl="2" indent="-571500">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of Jesus Christ</a:t>
            </a:r>
            <a:r>
              <a:rPr lang="en-US" sz="3600">
                <a:latin typeface="Calibri" panose="020F0502020204030204" pitchFamily="34" charset="0"/>
              </a:rPr>
              <a:t>” = subjective or objective</a:t>
            </a:r>
          </a:p>
          <a:p>
            <a:pPr marL="2400300" lvl="4" indent="-571500">
              <a:buFont typeface="Arial" panose="020B0604020202020204" pitchFamily="34" charset="0"/>
              <a:buChar char="•"/>
            </a:pPr>
            <a:r>
              <a:rPr lang="en-US" sz="3600">
                <a:latin typeface="Calibri" panose="020F0502020204030204" pitchFamily="34" charset="0"/>
              </a:rPr>
              <a:t>“</a:t>
            </a:r>
            <a:r>
              <a:rPr lang="en-US" sz="3600" b="1" u="sng">
                <a:latin typeface="Calibri" panose="020F0502020204030204" pitchFamily="34" charset="0"/>
              </a:rPr>
              <a:t>from</a:t>
            </a:r>
            <a:r>
              <a:rPr lang="en-US" sz="3600">
                <a:latin typeface="Calibri" panose="020F0502020204030204" pitchFamily="34" charset="0"/>
              </a:rPr>
              <a:t> Jesus Christ” or “</a:t>
            </a:r>
            <a:r>
              <a:rPr lang="en-US" sz="3600" b="1" u="sng">
                <a:latin typeface="Calibri" panose="020F0502020204030204" pitchFamily="34" charset="0"/>
              </a:rPr>
              <a:t>about</a:t>
            </a:r>
            <a:r>
              <a:rPr lang="en-US" sz="3600">
                <a:latin typeface="Calibri" panose="020F0502020204030204" pitchFamily="34" charset="0"/>
              </a:rPr>
              <a:t> Jesus Christ”</a:t>
            </a:r>
          </a:p>
          <a:p>
            <a:pPr marL="571500" indent="-571500">
              <a:buFont typeface="Arial" panose="020B0604020202020204" pitchFamily="34" charset="0"/>
              <a:buChar char="•"/>
            </a:pPr>
            <a:r>
              <a:rPr lang="en-US" sz="3600" i="1">
                <a:latin typeface="Calibri" panose="020F0502020204030204" pitchFamily="34" charset="0"/>
              </a:rPr>
              <a:t>to show His bond servants</a:t>
            </a:r>
            <a:r>
              <a:rPr lang="en-US" sz="3600">
                <a:latin typeface="Calibri" panose="020F0502020204030204" pitchFamily="34" charset="0"/>
              </a:rPr>
              <a:t> = believers then or always?</a:t>
            </a:r>
          </a:p>
          <a:p>
            <a:pPr marL="1485900" lvl="2" indent="-571500">
              <a:buFont typeface="Arial" panose="020B0604020202020204" pitchFamily="34" charset="0"/>
              <a:buChar char="•"/>
            </a:pPr>
            <a:r>
              <a:rPr lang="en-US" sz="3600" b="1" i="1" u="sng">
                <a:latin typeface="Calibri" panose="020F0502020204030204" pitchFamily="34" charset="0"/>
              </a:rPr>
              <a:t>must</a:t>
            </a:r>
            <a:r>
              <a:rPr lang="en-US" sz="3600" i="1">
                <a:latin typeface="Calibri" panose="020F0502020204030204" pitchFamily="34" charset="0"/>
              </a:rPr>
              <a:t> soon take place</a:t>
            </a:r>
            <a:r>
              <a:rPr lang="en-US" sz="3600">
                <a:latin typeface="Calibri" panose="020F0502020204030204" pitchFamily="34" charset="0"/>
              </a:rPr>
              <a:t> = necessity</a:t>
            </a:r>
          </a:p>
          <a:p>
            <a:pPr algn="l"/>
            <a:endParaRPr lang="en-US" sz="3600">
              <a:latin typeface="Calibri" panose="020F0502020204030204" pitchFamily="34" charset="0"/>
            </a:endParaRPr>
          </a:p>
        </p:txBody>
      </p:sp>
    </p:spTree>
    <p:extLst>
      <p:ext uri="{BB962C8B-B14F-4D97-AF65-F5344CB8AC3E}">
        <p14:creationId xmlns:p14="http://schemas.microsoft.com/office/powerpoint/2010/main" val="278461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388257" y="612844"/>
            <a:ext cx="11415486" cy="5632311"/>
          </a:xfrm>
          <a:prstGeom prst="rect">
            <a:avLst/>
          </a:prstGeom>
          <a:noFill/>
        </p:spPr>
        <p:txBody>
          <a:bodyPr wrap="square" rtlCol="0">
            <a:spAutoFit/>
          </a:bodyPr>
          <a:lstStyle/>
          <a:p>
            <a:pPr algn="l"/>
            <a:r>
              <a:rPr lang="en-US" sz="3600">
                <a:latin typeface="Calibri" panose="020F0502020204030204" pitchFamily="34" charset="0"/>
              </a:rPr>
              <a:t>1:1</a:t>
            </a:r>
          </a:p>
          <a:p>
            <a:pPr marL="571500" indent="-571500" algn="l">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revelation</a:t>
            </a:r>
            <a:r>
              <a:rPr lang="en-US" sz="3600">
                <a:latin typeface="Calibri" panose="020F0502020204030204" pitchFamily="34" charset="0"/>
              </a:rPr>
              <a:t>” = “apocalypse” = “hidden”</a:t>
            </a:r>
          </a:p>
          <a:p>
            <a:pPr marL="1485900" lvl="2" indent="-571500">
              <a:buFont typeface="Arial" panose="020B0604020202020204" pitchFamily="34" charset="0"/>
              <a:buChar char="•"/>
            </a:pPr>
            <a:r>
              <a:rPr lang="en-US" sz="3600">
                <a:latin typeface="Calibri" panose="020F0502020204030204" pitchFamily="34" charset="0"/>
              </a:rPr>
              <a:t>“</a:t>
            </a:r>
            <a:r>
              <a:rPr lang="en-US" sz="3600" i="1">
                <a:latin typeface="Calibri" panose="020F0502020204030204" pitchFamily="34" charset="0"/>
              </a:rPr>
              <a:t>of Jesus Christ</a:t>
            </a:r>
            <a:r>
              <a:rPr lang="en-US" sz="3600">
                <a:latin typeface="Calibri" panose="020F0502020204030204" pitchFamily="34" charset="0"/>
              </a:rPr>
              <a:t>” = subjective or objective</a:t>
            </a:r>
          </a:p>
          <a:p>
            <a:pPr marL="2400300" lvl="4" indent="-571500">
              <a:buFont typeface="Arial" panose="020B0604020202020204" pitchFamily="34" charset="0"/>
              <a:buChar char="•"/>
            </a:pPr>
            <a:r>
              <a:rPr lang="en-US" sz="3600">
                <a:latin typeface="Calibri" panose="020F0502020204030204" pitchFamily="34" charset="0"/>
              </a:rPr>
              <a:t>“</a:t>
            </a:r>
            <a:r>
              <a:rPr lang="en-US" sz="3600" b="1" u="sng">
                <a:latin typeface="Calibri" panose="020F0502020204030204" pitchFamily="34" charset="0"/>
              </a:rPr>
              <a:t>from</a:t>
            </a:r>
            <a:r>
              <a:rPr lang="en-US" sz="3600">
                <a:latin typeface="Calibri" panose="020F0502020204030204" pitchFamily="34" charset="0"/>
              </a:rPr>
              <a:t> Jesus Christ” or “</a:t>
            </a:r>
            <a:r>
              <a:rPr lang="en-US" sz="3600" b="1" u="sng">
                <a:latin typeface="Calibri" panose="020F0502020204030204" pitchFamily="34" charset="0"/>
              </a:rPr>
              <a:t>about</a:t>
            </a:r>
            <a:r>
              <a:rPr lang="en-US" sz="3600">
                <a:latin typeface="Calibri" panose="020F0502020204030204" pitchFamily="34" charset="0"/>
              </a:rPr>
              <a:t> Jesus Christ”</a:t>
            </a:r>
          </a:p>
          <a:p>
            <a:pPr marL="571500" indent="-571500">
              <a:buFont typeface="Arial" panose="020B0604020202020204" pitchFamily="34" charset="0"/>
              <a:buChar char="•"/>
            </a:pPr>
            <a:r>
              <a:rPr lang="en-US" sz="3600" i="1">
                <a:latin typeface="Calibri" panose="020F0502020204030204" pitchFamily="34" charset="0"/>
              </a:rPr>
              <a:t>to show His bond servants</a:t>
            </a:r>
            <a:r>
              <a:rPr lang="en-US" sz="3600">
                <a:latin typeface="Calibri" panose="020F0502020204030204" pitchFamily="34" charset="0"/>
              </a:rPr>
              <a:t> = believers then or always?</a:t>
            </a:r>
          </a:p>
          <a:p>
            <a:pPr marL="1485900" lvl="2" indent="-571500">
              <a:buFont typeface="Arial" panose="020B0604020202020204" pitchFamily="34" charset="0"/>
              <a:buChar char="•"/>
            </a:pPr>
            <a:r>
              <a:rPr lang="en-US" sz="3600" b="1" i="1" u="sng">
                <a:latin typeface="Calibri" panose="020F0502020204030204" pitchFamily="34" charset="0"/>
              </a:rPr>
              <a:t>must</a:t>
            </a:r>
            <a:r>
              <a:rPr lang="en-US" sz="3600" i="1">
                <a:latin typeface="Calibri" panose="020F0502020204030204" pitchFamily="34" charset="0"/>
              </a:rPr>
              <a:t> soon take place</a:t>
            </a:r>
            <a:r>
              <a:rPr lang="en-US" sz="3600">
                <a:latin typeface="Calibri" panose="020F0502020204030204" pitchFamily="34" charset="0"/>
              </a:rPr>
              <a:t> = necessity</a:t>
            </a:r>
          </a:p>
          <a:p>
            <a:pPr marL="571500" indent="-571500">
              <a:buFont typeface="Arial" panose="020B0604020202020204" pitchFamily="34" charset="0"/>
              <a:buChar char="•"/>
            </a:pPr>
            <a:r>
              <a:rPr lang="en-US" sz="3600" i="1">
                <a:latin typeface="Calibri" panose="020F0502020204030204" pitchFamily="34" charset="0"/>
              </a:rPr>
              <a:t>by His angel to </a:t>
            </a:r>
            <a:r>
              <a:rPr lang="en-US" sz="3600" b="1" i="1" u="sng">
                <a:latin typeface="Calibri" panose="020F0502020204030204" pitchFamily="34" charset="0"/>
              </a:rPr>
              <a:t>John</a:t>
            </a:r>
            <a:r>
              <a:rPr lang="en-US" sz="3600">
                <a:latin typeface="Calibri" panose="020F0502020204030204" pitchFamily="34" charset="0"/>
              </a:rPr>
              <a:t> = the “Apostle whom Jesus loved”</a:t>
            </a:r>
            <a:endParaRPr lang="en-US" sz="3600" b="1" i="1" u="sng">
              <a:latin typeface="Calibri" panose="020F0502020204030204" pitchFamily="34" charset="0"/>
            </a:endParaRPr>
          </a:p>
          <a:p>
            <a:pPr marL="1028700" lvl="1" indent="-571500">
              <a:buFont typeface="Arial" panose="020B0604020202020204" pitchFamily="34" charset="0"/>
              <a:buChar char="•"/>
            </a:pPr>
            <a:endParaRPr lang="en-US" sz="3600" b="1" i="1" u="sng">
              <a:latin typeface="Calibri" panose="020F0502020204030204" pitchFamily="34" charset="0"/>
            </a:endParaRPr>
          </a:p>
          <a:p>
            <a:pPr marL="1028700" lvl="1" indent="-571500">
              <a:buFont typeface="Arial" panose="020B0604020202020204" pitchFamily="34" charset="0"/>
              <a:buChar char="•"/>
            </a:pPr>
            <a:endParaRPr lang="en-US" sz="3600" i="1">
              <a:latin typeface="Calibri" panose="020F0502020204030204" pitchFamily="34" charset="0"/>
            </a:endParaRPr>
          </a:p>
          <a:p>
            <a:pPr algn="l"/>
            <a:endParaRPr lang="en-US" sz="3600">
              <a:latin typeface="Calibri" panose="020F0502020204030204" pitchFamily="34" charset="0"/>
            </a:endParaRPr>
          </a:p>
        </p:txBody>
      </p:sp>
    </p:spTree>
    <p:extLst>
      <p:ext uri="{BB962C8B-B14F-4D97-AF65-F5344CB8AC3E}">
        <p14:creationId xmlns:p14="http://schemas.microsoft.com/office/powerpoint/2010/main" val="27680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2862322"/>
          </a:xfrm>
          <a:prstGeom prst="rect">
            <a:avLst/>
          </a:prstGeom>
          <a:noFill/>
        </p:spPr>
        <p:txBody>
          <a:bodyPr wrap="square" rtlCol="0">
            <a:spAutoFit/>
          </a:bodyPr>
          <a:lstStyle/>
          <a:p>
            <a:pPr algn="l"/>
            <a:r>
              <a:rPr lang="en-US" sz="3600">
                <a:latin typeface="Calibri" panose="020F0502020204030204" pitchFamily="34" charset="0"/>
              </a:rPr>
              <a:t>1:2</a:t>
            </a:r>
          </a:p>
          <a:p>
            <a:r>
              <a:rPr lang="en-US" sz="3600" b="1" i="1" baseline="30000">
                <a:effectLst/>
                <a:latin typeface="Arial" panose="020B0604020202020204" pitchFamily="34" charset="0"/>
              </a:rPr>
              <a:t>2 </a:t>
            </a:r>
            <a:r>
              <a:rPr lang="en-US" sz="3600" b="0" i="1">
                <a:effectLst/>
                <a:latin typeface="Helvetica Neue"/>
              </a:rPr>
              <a:t>who </a:t>
            </a:r>
            <a:r>
              <a:rPr lang="en-US" sz="3600" b="1" i="1" u="sng">
                <a:effectLst/>
                <a:latin typeface="Helvetica Neue"/>
              </a:rPr>
              <a:t>testified</a:t>
            </a:r>
            <a:r>
              <a:rPr lang="en-US" sz="3600" b="0" i="1">
                <a:effectLst/>
                <a:latin typeface="Helvetica Neue"/>
              </a:rPr>
              <a:t> to the </a:t>
            </a:r>
            <a:r>
              <a:rPr lang="en-US" sz="3600" b="1" i="1">
                <a:effectLst/>
                <a:latin typeface="Helvetica Neue"/>
              </a:rPr>
              <a:t>word</a:t>
            </a:r>
            <a:r>
              <a:rPr lang="en-US" sz="3600" b="0" i="1">
                <a:effectLst/>
                <a:latin typeface="Helvetica Neue"/>
              </a:rPr>
              <a:t> of God and to the </a:t>
            </a:r>
            <a:r>
              <a:rPr lang="en-US" sz="3600" b="1" i="1" u="sng">
                <a:effectLst/>
                <a:latin typeface="Helvetica Neue"/>
              </a:rPr>
              <a:t>testimony</a:t>
            </a:r>
            <a:r>
              <a:rPr lang="en-US" sz="3600" b="0" i="1">
                <a:effectLst/>
                <a:latin typeface="Helvetica Neue"/>
              </a:rPr>
              <a:t> of Jesus Christ, even to all that he saw.</a:t>
            </a:r>
          </a:p>
          <a:p>
            <a:endParaRPr lang="en-US" sz="3600" i="1">
              <a:latin typeface="Helvetica Neue"/>
            </a:endParaRP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237786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3416320"/>
          </a:xfrm>
          <a:prstGeom prst="rect">
            <a:avLst/>
          </a:prstGeom>
          <a:noFill/>
        </p:spPr>
        <p:txBody>
          <a:bodyPr wrap="square" rtlCol="0">
            <a:spAutoFit/>
          </a:bodyPr>
          <a:lstStyle/>
          <a:p>
            <a:pPr algn="l"/>
            <a:r>
              <a:rPr lang="en-US" sz="3600">
                <a:latin typeface="Calibri" panose="020F0502020204030204" pitchFamily="34" charset="0"/>
              </a:rPr>
              <a:t>1:2</a:t>
            </a:r>
          </a:p>
          <a:p>
            <a:r>
              <a:rPr lang="en-US" sz="3600" b="1" i="1" baseline="30000">
                <a:effectLst/>
                <a:latin typeface="Arial" panose="020B0604020202020204" pitchFamily="34" charset="0"/>
              </a:rPr>
              <a:t>2 </a:t>
            </a:r>
            <a:r>
              <a:rPr lang="en-US" sz="3600" b="0" i="1">
                <a:effectLst/>
                <a:latin typeface="Helvetica Neue"/>
              </a:rPr>
              <a:t>who </a:t>
            </a:r>
            <a:r>
              <a:rPr lang="en-US" sz="3600" b="1" i="1" u="sng">
                <a:effectLst/>
                <a:latin typeface="Helvetica Neue"/>
              </a:rPr>
              <a:t>testified</a:t>
            </a:r>
            <a:r>
              <a:rPr lang="en-US" sz="3600" b="0" i="1">
                <a:effectLst/>
                <a:latin typeface="Helvetica Neue"/>
              </a:rPr>
              <a:t> to the </a:t>
            </a:r>
            <a:r>
              <a:rPr lang="en-US" sz="3600" b="1" i="1">
                <a:effectLst/>
                <a:latin typeface="Helvetica Neue"/>
              </a:rPr>
              <a:t>word</a:t>
            </a:r>
            <a:r>
              <a:rPr lang="en-US" sz="3600" b="0" i="1">
                <a:effectLst/>
                <a:latin typeface="Helvetica Neue"/>
              </a:rPr>
              <a:t> of God and to the </a:t>
            </a:r>
            <a:r>
              <a:rPr lang="en-US" sz="3600" b="1" i="1" u="sng">
                <a:effectLst/>
                <a:latin typeface="Helvetica Neue"/>
              </a:rPr>
              <a:t>testimony</a:t>
            </a:r>
            <a:r>
              <a:rPr lang="en-US" sz="3600" b="0" i="1">
                <a:effectLst/>
                <a:latin typeface="Helvetica Neue"/>
              </a:rPr>
              <a:t> of Jesus Christ, even to all that he saw.</a:t>
            </a:r>
          </a:p>
          <a:p>
            <a:endParaRPr lang="en-US" sz="3600" i="1">
              <a:latin typeface="Helvetica Neue"/>
            </a:endParaRPr>
          </a:p>
          <a:p>
            <a:pPr marL="571500" indent="-571500">
              <a:buFont typeface="Arial" panose="020B0604020202020204" pitchFamily="34" charset="0"/>
              <a:buChar char="•"/>
            </a:pPr>
            <a:r>
              <a:rPr lang="el-GR" sz="3600" b="0" i="0">
                <a:solidFill>
                  <a:srgbClr val="001320"/>
                </a:solidFill>
                <a:effectLst/>
                <a:latin typeface="Cardo"/>
              </a:rPr>
              <a:t>μαρτυρίαν</a:t>
            </a:r>
            <a:r>
              <a:rPr lang="en-US" sz="3600" b="0" i="0">
                <a:solidFill>
                  <a:srgbClr val="001320"/>
                </a:solidFill>
                <a:effectLst/>
                <a:latin typeface="Cardo"/>
              </a:rPr>
              <a:t> = </a:t>
            </a:r>
            <a:r>
              <a:rPr lang="en-US" sz="3600" b="0" i="0" u="none" strike="noStrike">
                <a:effectLst/>
                <a:latin typeface="Arial" panose="020B0604020202020204" pitchFamily="34" charset="0"/>
                <a:hlinkClick r:id="rId2" tooltip="martyrian: Witness, evidence, testimony, reputation. From martus; evidence given.">
                  <a:extLst>
                    <a:ext uri="{A12FA001-AC4F-418D-AE19-62706E023703}">
                      <ahyp:hlinkClr xmlns:ahyp="http://schemas.microsoft.com/office/drawing/2018/hyperlinkcolor" val="tx"/>
                    </a:ext>
                  </a:extLst>
                </a:hlinkClick>
              </a:rPr>
              <a:t>martyrian</a:t>
            </a:r>
            <a:r>
              <a:rPr lang="en-US" sz="3600" b="0" i="0" u="none" strike="noStrike">
                <a:effectLst/>
                <a:latin typeface="Arial" panose="020B0604020202020204" pitchFamily="34" charset="0"/>
              </a:rPr>
              <a:t> = testimony</a:t>
            </a: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158899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3970318"/>
          </a:xfrm>
          <a:prstGeom prst="rect">
            <a:avLst/>
          </a:prstGeom>
          <a:noFill/>
        </p:spPr>
        <p:txBody>
          <a:bodyPr wrap="square" rtlCol="0">
            <a:spAutoFit/>
          </a:bodyPr>
          <a:lstStyle/>
          <a:p>
            <a:pPr algn="l"/>
            <a:r>
              <a:rPr lang="en-US" sz="3600">
                <a:latin typeface="Calibri" panose="020F0502020204030204" pitchFamily="34" charset="0"/>
              </a:rPr>
              <a:t>1:2</a:t>
            </a:r>
          </a:p>
          <a:p>
            <a:r>
              <a:rPr lang="en-US" sz="3600" b="1" i="1" baseline="30000">
                <a:effectLst/>
                <a:latin typeface="Arial" panose="020B0604020202020204" pitchFamily="34" charset="0"/>
              </a:rPr>
              <a:t>2 </a:t>
            </a:r>
            <a:r>
              <a:rPr lang="en-US" sz="3600" b="0" i="1">
                <a:effectLst/>
                <a:latin typeface="Helvetica Neue"/>
              </a:rPr>
              <a:t>who </a:t>
            </a:r>
            <a:r>
              <a:rPr lang="en-US" sz="3600" b="1" i="1" u="sng">
                <a:effectLst/>
                <a:latin typeface="Helvetica Neue"/>
              </a:rPr>
              <a:t>testified</a:t>
            </a:r>
            <a:r>
              <a:rPr lang="en-US" sz="3600" b="0" i="1">
                <a:effectLst/>
                <a:latin typeface="Helvetica Neue"/>
              </a:rPr>
              <a:t> to the </a:t>
            </a:r>
            <a:r>
              <a:rPr lang="en-US" sz="3600" b="1" i="1">
                <a:effectLst/>
                <a:latin typeface="Helvetica Neue"/>
              </a:rPr>
              <a:t>word</a:t>
            </a:r>
            <a:r>
              <a:rPr lang="en-US" sz="3600" b="0" i="1">
                <a:effectLst/>
                <a:latin typeface="Helvetica Neue"/>
              </a:rPr>
              <a:t> of God and to the </a:t>
            </a:r>
            <a:r>
              <a:rPr lang="en-US" sz="3600" b="1" i="1" u="sng">
                <a:effectLst/>
                <a:latin typeface="Helvetica Neue"/>
              </a:rPr>
              <a:t>testimony</a:t>
            </a:r>
            <a:r>
              <a:rPr lang="en-US" sz="3600" b="0" i="1">
                <a:effectLst/>
                <a:latin typeface="Helvetica Neue"/>
              </a:rPr>
              <a:t> of Jesus Christ, even to all that he saw.</a:t>
            </a:r>
          </a:p>
          <a:p>
            <a:endParaRPr lang="en-US" sz="3600" i="1">
              <a:latin typeface="Helvetica Neue"/>
            </a:endParaRPr>
          </a:p>
          <a:p>
            <a:pPr marL="571500" indent="-571500">
              <a:buFont typeface="Arial" panose="020B0604020202020204" pitchFamily="34" charset="0"/>
              <a:buChar char="•"/>
            </a:pPr>
            <a:r>
              <a:rPr lang="el-GR" sz="3600" b="0" i="0">
                <a:solidFill>
                  <a:srgbClr val="001320"/>
                </a:solidFill>
                <a:effectLst/>
                <a:latin typeface="Cardo"/>
              </a:rPr>
              <a:t>μαρτυρίαν</a:t>
            </a:r>
            <a:r>
              <a:rPr lang="en-US" sz="3600" b="0" i="0">
                <a:solidFill>
                  <a:srgbClr val="001320"/>
                </a:solidFill>
                <a:effectLst/>
                <a:latin typeface="Cardo"/>
              </a:rPr>
              <a:t> = </a:t>
            </a:r>
            <a:r>
              <a:rPr lang="en-US" sz="3600" b="0" i="0" u="none" strike="noStrike">
                <a:effectLst/>
                <a:latin typeface="Arial" panose="020B0604020202020204" pitchFamily="34" charset="0"/>
                <a:hlinkClick r:id="rId2" tooltip="martyrian: Witness, evidence, testimony, reputation. From martus; evidence given.">
                  <a:extLst>
                    <a:ext uri="{A12FA001-AC4F-418D-AE19-62706E023703}">
                      <ahyp:hlinkClr xmlns:ahyp="http://schemas.microsoft.com/office/drawing/2018/hyperlinkcolor" val="tx"/>
                    </a:ext>
                  </a:extLst>
                </a:hlinkClick>
              </a:rPr>
              <a:t>martyrian</a:t>
            </a:r>
            <a:r>
              <a:rPr lang="en-US" sz="3600" b="0" i="0" u="none" strike="noStrike">
                <a:effectLst/>
                <a:latin typeface="Arial" panose="020B0604020202020204" pitchFamily="34" charset="0"/>
              </a:rPr>
              <a:t> = testimony</a:t>
            </a:r>
          </a:p>
          <a:p>
            <a:pPr marL="571500" indent="-571500">
              <a:buFont typeface="Arial" panose="020B0604020202020204" pitchFamily="34" charset="0"/>
              <a:buChar char="•"/>
            </a:pPr>
            <a:r>
              <a:rPr lang="el-GR" sz="3600" b="0" i="0">
                <a:solidFill>
                  <a:srgbClr val="001320"/>
                </a:solidFill>
                <a:effectLst/>
                <a:latin typeface="Cardo"/>
              </a:rPr>
              <a:t>λόγον</a:t>
            </a:r>
            <a:r>
              <a:rPr lang="en-US" sz="3600" b="0" i="0">
                <a:solidFill>
                  <a:srgbClr val="001320"/>
                </a:solidFill>
                <a:effectLst/>
                <a:latin typeface="Cardo"/>
              </a:rPr>
              <a:t> = </a:t>
            </a:r>
            <a:r>
              <a:rPr lang="en-US" sz="3600" b="0" i="0" u="sng">
                <a:effectLst/>
                <a:latin typeface="Cardo"/>
              </a:rPr>
              <a:t>logon</a:t>
            </a:r>
            <a:r>
              <a:rPr lang="en-US" sz="3600" b="0" i="0">
                <a:effectLst/>
                <a:latin typeface="Cardo"/>
              </a:rPr>
              <a:t> (logos) = Word</a:t>
            </a:r>
            <a:endParaRPr lang="en-US" sz="3600" b="0" i="1">
              <a:solidFill>
                <a:schemeClr val="bg1"/>
              </a:solidFill>
              <a:effectLst/>
              <a:latin typeface="Helvetica Neue"/>
            </a:endParaRP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4391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2862322"/>
          </a:xfrm>
          <a:prstGeom prst="rect">
            <a:avLst/>
          </a:prstGeom>
          <a:noFill/>
        </p:spPr>
        <p:txBody>
          <a:bodyPr wrap="square" rtlCol="0">
            <a:spAutoFit/>
          </a:bodyPr>
          <a:lstStyle/>
          <a:p>
            <a:pPr algn="l"/>
            <a:r>
              <a:rPr lang="en-US" sz="3600">
                <a:latin typeface="Calibri" panose="020F0502020204030204" pitchFamily="34" charset="0"/>
              </a:rPr>
              <a:t>1:3</a:t>
            </a:r>
          </a:p>
          <a:p>
            <a:r>
              <a:rPr lang="en-US" sz="3600" b="1" i="1" baseline="30000">
                <a:effectLst/>
                <a:latin typeface="Arial" panose="020B0604020202020204" pitchFamily="34" charset="0"/>
              </a:rPr>
              <a:t>3 </a:t>
            </a:r>
            <a:r>
              <a:rPr lang="en-US" sz="3600" b="1" i="1" u="sng">
                <a:effectLst/>
                <a:latin typeface="Helvetica Neue"/>
              </a:rPr>
              <a:t>Blessed</a:t>
            </a:r>
            <a:r>
              <a:rPr lang="en-US" sz="3600" b="0" i="1">
                <a:effectLst/>
                <a:latin typeface="Helvetica Neue"/>
              </a:rPr>
              <a:t> is he who </a:t>
            </a:r>
            <a:r>
              <a:rPr lang="en-US" sz="3600" b="1" i="1" u="sng">
                <a:effectLst/>
                <a:latin typeface="Helvetica Neue"/>
              </a:rPr>
              <a:t>reads</a:t>
            </a:r>
            <a:r>
              <a:rPr lang="en-US" sz="3600" b="0" i="1">
                <a:effectLst/>
                <a:latin typeface="Helvetica Neue"/>
              </a:rPr>
              <a:t> and those who </a:t>
            </a:r>
            <a:r>
              <a:rPr lang="en-US" sz="3600" b="1" i="1" u="sng">
                <a:effectLst/>
                <a:latin typeface="Helvetica Neue"/>
              </a:rPr>
              <a:t>hear</a:t>
            </a:r>
            <a:r>
              <a:rPr lang="en-US" sz="3600" b="0" i="1">
                <a:effectLst/>
                <a:latin typeface="Helvetica Neue"/>
              </a:rPr>
              <a:t> the words of the prophecy, and </a:t>
            </a:r>
            <a:r>
              <a:rPr lang="en-US" sz="3600" b="1" i="1" u="sng">
                <a:effectLst/>
                <a:latin typeface="Helvetica Neue"/>
              </a:rPr>
              <a:t>heed</a:t>
            </a:r>
            <a:r>
              <a:rPr lang="en-US" sz="3600" b="0" i="1">
                <a:effectLst/>
                <a:latin typeface="Helvetica Neue"/>
              </a:rPr>
              <a:t> the things which are written in it; for the time is near.</a:t>
            </a: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86364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680321" y="2134973"/>
            <a:ext cx="9613861" cy="3801216"/>
          </a:xfrm>
        </p:spPr>
        <p:txBody>
          <a:bodyPr>
            <a:normAutofit fontScale="92500"/>
          </a:bodyPr>
          <a:lstStyle/>
          <a:p>
            <a:pPr marL="0" indent="0">
              <a:buNone/>
            </a:pPr>
            <a:r>
              <a:rPr lang="en-US" sz="360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p:txBody>
      </p:sp>
    </p:spTree>
    <p:extLst>
      <p:ext uri="{BB962C8B-B14F-4D97-AF65-F5344CB8AC3E}">
        <p14:creationId xmlns:p14="http://schemas.microsoft.com/office/powerpoint/2010/main" val="15978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5078313"/>
          </a:xfrm>
          <a:prstGeom prst="rect">
            <a:avLst/>
          </a:prstGeom>
          <a:noFill/>
        </p:spPr>
        <p:txBody>
          <a:bodyPr wrap="square" rtlCol="0">
            <a:spAutoFit/>
          </a:bodyPr>
          <a:lstStyle/>
          <a:p>
            <a:pPr algn="l"/>
            <a:r>
              <a:rPr lang="en-US" sz="3600">
                <a:latin typeface="Calibri" panose="020F0502020204030204" pitchFamily="34" charset="0"/>
              </a:rPr>
              <a:t>1:3</a:t>
            </a:r>
          </a:p>
          <a:p>
            <a:r>
              <a:rPr lang="en-US" sz="3600" b="1" i="1" baseline="30000">
                <a:effectLst/>
                <a:latin typeface="Arial" panose="020B0604020202020204" pitchFamily="34" charset="0"/>
              </a:rPr>
              <a:t>3 </a:t>
            </a:r>
            <a:r>
              <a:rPr lang="en-US" sz="3600" b="1" i="1" u="sng">
                <a:effectLst/>
                <a:latin typeface="Helvetica Neue"/>
              </a:rPr>
              <a:t>Blessed</a:t>
            </a:r>
            <a:r>
              <a:rPr lang="en-US" sz="3600" b="0" i="1">
                <a:effectLst/>
                <a:latin typeface="Helvetica Neue"/>
              </a:rPr>
              <a:t> is he who </a:t>
            </a:r>
            <a:r>
              <a:rPr lang="en-US" sz="3600" b="1" i="1" u="sng">
                <a:effectLst/>
                <a:latin typeface="Helvetica Neue"/>
              </a:rPr>
              <a:t>reads</a:t>
            </a:r>
            <a:r>
              <a:rPr lang="en-US" sz="3600" b="0" i="1">
                <a:effectLst/>
                <a:latin typeface="Helvetica Neue"/>
              </a:rPr>
              <a:t> and those who </a:t>
            </a:r>
            <a:r>
              <a:rPr lang="en-US" sz="3600" b="1" i="1" u="sng">
                <a:effectLst/>
                <a:latin typeface="Helvetica Neue"/>
              </a:rPr>
              <a:t>hear</a:t>
            </a:r>
            <a:r>
              <a:rPr lang="en-US" sz="3600" b="0" i="1">
                <a:effectLst/>
                <a:latin typeface="Helvetica Neue"/>
              </a:rPr>
              <a:t> the words of the prophecy, and </a:t>
            </a:r>
            <a:r>
              <a:rPr lang="en-US" sz="3600" b="1" i="1" u="sng">
                <a:effectLst/>
                <a:latin typeface="Helvetica Neue"/>
              </a:rPr>
              <a:t>heed</a:t>
            </a:r>
            <a:r>
              <a:rPr lang="en-US" sz="3600" b="0" i="1">
                <a:effectLst/>
                <a:latin typeface="Helvetica Neue"/>
              </a:rPr>
              <a:t> the things which are written in it; for the time is near.</a:t>
            </a:r>
          </a:p>
          <a:p>
            <a:pPr algn="l"/>
            <a:endParaRPr lang="en-US" sz="3600" i="1">
              <a:latin typeface="Calibri" panose="020F0502020204030204" pitchFamily="34" charset="0"/>
            </a:endParaRPr>
          </a:p>
          <a:p>
            <a:pPr marL="571500" indent="-571500" algn="l">
              <a:buFont typeface="Arial" panose="020B0604020202020204" pitchFamily="34" charset="0"/>
              <a:buChar char="•"/>
            </a:pPr>
            <a:r>
              <a:rPr lang="en-US" sz="3600" i="1">
                <a:latin typeface="Calibri" panose="020F0502020204030204" pitchFamily="34" charset="0"/>
              </a:rPr>
              <a:t>Blessed = Read, Hear, Heed</a:t>
            </a:r>
          </a:p>
          <a:p>
            <a:pPr marL="571500" indent="-571500" algn="l">
              <a:buFont typeface="Arial" panose="020B0604020202020204" pitchFamily="34" charset="0"/>
              <a:buChar char="•"/>
            </a:pPr>
            <a:r>
              <a:rPr lang="en-US" sz="3600">
                <a:latin typeface="Calibri" panose="020F0502020204030204" pitchFamily="34" charset="0"/>
              </a:rPr>
              <a:t>One of the only books in the Bible that promise a blessing just for reading, hearing and heeding it.</a:t>
            </a:r>
          </a:p>
          <a:p>
            <a:pPr marL="571500" indent="-571500" algn="l">
              <a:buFont typeface="Arial" panose="020B0604020202020204" pitchFamily="34" charset="0"/>
              <a:buChar char="•"/>
            </a:pPr>
            <a:endParaRPr lang="en-US" sz="3600">
              <a:latin typeface="Calibri" panose="020F0502020204030204" pitchFamily="34" charset="0"/>
            </a:endParaRPr>
          </a:p>
        </p:txBody>
      </p:sp>
    </p:spTree>
    <p:extLst>
      <p:ext uri="{BB962C8B-B14F-4D97-AF65-F5344CB8AC3E}">
        <p14:creationId xmlns:p14="http://schemas.microsoft.com/office/powerpoint/2010/main" val="350875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740307"/>
          </a:xfrm>
          <a:prstGeom prst="rect">
            <a:avLst/>
          </a:prstGeom>
          <a:noFill/>
        </p:spPr>
        <p:txBody>
          <a:bodyPr wrap="square" rtlCol="0">
            <a:spAutoFit/>
          </a:bodyPr>
          <a:lstStyle/>
          <a:p>
            <a:pPr algn="l"/>
            <a:r>
              <a:rPr lang="en-US" sz="3600">
                <a:latin typeface="Calibri" panose="020F0502020204030204" pitchFamily="34" charset="0"/>
              </a:rPr>
              <a:t>1:3</a:t>
            </a:r>
          </a:p>
          <a:p>
            <a:r>
              <a:rPr lang="en-US" sz="3600" b="1" i="1" baseline="30000">
                <a:effectLst/>
                <a:latin typeface="Arial" panose="020B0604020202020204" pitchFamily="34" charset="0"/>
              </a:rPr>
              <a:t>3 </a:t>
            </a:r>
            <a:r>
              <a:rPr lang="en-US" sz="3600" b="1" i="1" u="sng">
                <a:effectLst/>
                <a:latin typeface="Helvetica Neue"/>
              </a:rPr>
              <a:t>Blessed</a:t>
            </a:r>
            <a:r>
              <a:rPr lang="en-US" sz="3600" b="0" i="1">
                <a:effectLst/>
                <a:latin typeface="Helvetica Neue"/>
              </a:rPr>
              <a:t> is he who </a:t>
            </a:r>
            <a:r>
              <a:rPr lang="en-US" sz="3600" b="1" i="1" u="sng">
                <a:effectLst/>
                <a:latin typeface="Helvetica Neue"/>
              </a:rPr>
              <a:t>reads</a:t>
            </a:r>
            <a:r>
              <a:rPr lang="en-US" sz="3600" b="0" i="1">
                <a:effectLst/>
                <a:latin typeface="Helvetica Neue"/>
              </a:rPr>
              <a:t> and those who </a:t>
            </a:r>
            <a:r>
              <a:rPr lang="en-US" sz="3600" b="1" i="1" u="sng">
                <a:effectLst/>
                <a:latin typeface="Helvetica Neue"/>
              </a:rPr>
              <a:t>hear</a:t>
            </a:r>
            <a:r>
              <a:rPr lang="en-US" sz="3600" b="0" i="1">
                <a:effectLst/>
                <a:latin typeface="Helvetica Neue"/>
              </a:rPr>
              <a:t> the words of the prophecy, and </a:t>
            </a:r>
            <a:r>
              <a:rPr lang="en-US" sz="3600" b="1" i="1" u="sng">
                <a:effectLst/>
                <a:latin typeface="Helvetica Neue"/>
              </a:rPr>
              <a:t>heed</a:t>
            </a:r>
            <a:r>
              <a:rPr lang="en-US" sz="3600" b="0" i="1">
                <a:effectLst/>
                <a:latin typeface="Helvetica Neue"/>
              </a:rPr>
              <a:t> the things which are written in it; for the time is near.</a:t>
            </a:r>
          </a:p>
          <a:p>
            <a:pPr algn="l"/>
            <a:endParaRPr lang="en-US" sz="3600" i="1">
              <a:latin typeface="Calibri" panose="020F0502020204030204" pitchFamily="34" charset="0"/>
            </a:endParaRPr>
          </a:p>
          <a:p>
            <a:pPr marL="571500" indent="-571500" algn="l">
              <a:buFont typeface="Arial" panose="020B0604020202020204" pitchFamily="34" charset="0"/>
              <a:buChar char="•"/>
            </a:pPr>
            <a:r>
              <a:rPr lang="en-US" sz="3600" i="1">
                <a:latin typeface="Calibri" panose="020F0502020204030204" pitchFamily="34" charset="0"/>
              </a:rPr>
              <a:t>Blessed = Read, Hear, Heed</a:t>
            </a:r>
          </a:p>
          <a:p>
            <a:pPr marL="571500" indent="-571500" algn="l">
              <a:buFont typeface="Arial" panose="020B0604020202020204" pitchFamily="34" charset="0"/>
              <a:buChar char="•"/>
            </a:pPr>
            <a:r>
              <a:rPr lang="en-US" sz="3600">
                <a:latin typeface="Calibri" panose="020F0502020204030204" pitchFamily="34" charset="0"/>
              </a:rPr>
              <a:t>One of the only books in the Bible that promise a blessing just for reading, hearing and heeding it.</a:t>
            </a:r>
          </a:p>
          <a:p>
            <a:pPr marL="571500" indent="-571500" algn="l">
              <a:buFont typeface="Arial" panose="020B0604020202020204" pitchFamily="34" charset="0"/>
              <a:buChar char="•"/>
            </a:pPr>
            <a:r>
              <a:rPr lang="en-US" sz="3600">
                <a:latin typeface="Calibri" panose="020F0502020204030204" pitchFamily="34" charset="0"/>
              </a:rPr>
              <a:t>One of the only books that carries a curse as well…</a:t>
            </a:r>
          </a:p>
          <a:p>
            <a:pPr algn="l"/>
            <a:endParaRPr lang="en-US" sz="3600">
              <a:latin typeface="Calibri" panose="020F0502020204030204" pitchFamily="34" charset="0"/>
            </a:endParaRPr>
          </a:p>
          <a:p>
            <a:pPr marL="571500" indent="-571500" algn="l">
              <a:buFont typeface="Arial" panose="020B0604020202020204" pitchFamily="34" charset="0"/>
              <a:buChar char="•"/>
            </a:pPr>
            <a:endParaRPr lang="en-US" sz="3600">
              <a:latin typeface="Calibri" panose="020F0502020204030204" pitchFamily="34" charset="0"/>
            </a:endParaRPr>
          </a:p>
          <a:p>
            <a:pPr marL="571500" indent="-571500" algn="l">
              <a:buFont typeface="Arial" panose="020B0604020202020204" pitchFamily="34" charset="0"/>
              <a:buChar char="•"/>
            </a:pPr>
            <a:endParaRPr lang="en-US" sz="3600">
              <a:latin typeface="Calibri" panose="020F0502020204030204" pitchFamily="34" charset="0"/>
            </a:endParaRPr>
          </a:p>
        </p:txBody>
      </p:sp>
    </p:spTree>
    <p:extLst>
      <p:ext uri="{BB962C8B-B14F-4D97-AF65-F5344CB8AC3E}">
        <p14:creationId xmlns:p14="http://schemas.microsoft.com/office/powerpoint/2010/main" val="4287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186309"/>
          </a:xfrm>
          <a:prstGeom prst="rect">
            <a:avLst/>
          </a:prstGeom>
          <a:noFill/>
        </p:spPr>
        <p:txBody>
          <a:bodyPr wrap="square" rtlCol="0">
            <a:spAutoFit/>
          </a:bodyPr>
          <a:lstStyle/>
          <a:p>
            <a:r>
              <a:rPr lang="en-US" sz="4000" b="1" u="sng">
                <a:latin typeface="Calibri" panose="020F0502020204030204" pitchFamily="34" charset="0"/>
              </a:rPr>
              <a:t>Revelation 22:18-21</a:t>
            </a:r>
            <a:endParaRPr lang="en-US" sz="4000" b="1" i="1" u="sng" baseline="30000">
              <a:effectLst/>
              <a:latin typeface="Arial" panose="020B0604020202020204" pitchFamily="34" charset="0"/>
            </a:endParaRPr>
          </a:p>
          <a:p>
            <a:r>
              <a:rPr lang="en-US" sz="3200" b="1" i="1" baseline="30000">
                <a:effectLst/>
                <a:latin typeface="Arial" panose="020B0604020202020204" pitchFamily="34" charset="0"/>
              </a:rPr>
              <a:t>18 </a:t>
            </a:r>
            <a:r>
              <a:rPr lang="en-US" sz="3200" b="0" i="1">
                <a:effectLst/>
                <a:latin typeface="Helvetica Neue"/>
              </a:rPr>
              <a:t>I testify to everyone who hears the words of the prophecy of this book: if anyone adds to them, God will add to him the plagues which are written in this book; </a:t>
            </a:r>
            <a:r>
              <a:rPr lang="en-US" sz="3200" b="1" i="1" baseline="30000">
                <a:effectLst/>
                <a:latin typeface="Arial" panose="020B0604020202020204" pitchFamily="34" charset="0"/>
              </a:rPr>
              <a:t>19 </a:t>
            </a:r>
            <a:r>
              <a:rPr lang="en-US" sz="3200" b="0" i="1">
                <a:effectLst/>
                <a:latin typeface="Helvetica Neue"/>
              </a:rPr>
              <a:t>and if anyone takes away from the words of the book of this prophecy, God will take away his part from the tree of life and from the holy city, which are written in this book.</a:t>
            </a:r>
          </a:p>
          <a:p>
            <a:r>
              <a:rPr lang="en-US" sz="3200" b="1" i="1" baseline="30000">
                <a:effectLst/>
                <a:latin typeface="Arial" panose="020B0604020202020204" pitchFamily="34" charset="0"/>
              </a:rPr>
              <a:t>20 </a:t>
            </a:r>
            <a:r>
              <a:rPr lang="en-US" sz="3200" b="0" i="1">
                <a:effectLst/>
                <a:latin typeface="Helvetica Neue"/>
              </a:rPr>
              <a:t>He who testifies to these things says, “Yes, I am coming quickly.” Amen. Come, Lord Jesus.</a:t>
            </a:r>
          </a:p>
          <a:p>
            <a:r>
              <a:rPr lang="en-US" sz="3200" b="1" i="1" baseline="30000">
                <a:effectLst/>
                <a:latin typeface="Arial" panose="020B0604020202020204" pitchFamily="34" charset="0"/>
              </a:rPr>
              <a:t>21 </a:t>
            </a:r>
            <a:r>
              <a:rPr lang="en-US" sz="3200" b="0" i="1">
                <a:effectLst/>
                <a:latin typeface="Helvetica Neue"/>
              </a:rPr>
              <a:t>The grace of the Lord Jesus be with all. Amen.</a:t>
            </a: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62857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2" name="Title 1">
            <a:extLst>
              <a:ext uri="{FF2B5EF4-FFF2-40B4-BE49-F238E27FC236}">
                <a16:creationId xmlns:a16="http://schemas.microsoft.com/office/drawing/2014/main" id="{76193F19-63DB-254D-A668-37E5F7424748}"/>
              </a:ext>
            </a:extLst>
          </p:cNvPr>
          <p:cNvSpPr>
            <a:spLocks noGrp="1"/>
          </p:cNvSpPr>
          <p:nvPr>
            <p:ph type="title"/>
          </p:nvPr>
        </p:nvSpPr>
        <p:spPr/>
        <p:txBody>
          <a:bodyPr/>
          <a:lstStyle/>
          <a:p>
            <a:r>
              <a:rPr lang="en-US"/>
              <a:t>Revelation 1:4-6</a:t>
            </a:r>
          </a:p>
        </p:txBody>
      </p:sp>
      <p:sp>
        <p:nvSpPr>
          <p:cNvPr id="5" name="TextBox 4">
            <a:extLst>
              <a:ext uri="{FF2B5EF4-FFF2-40B4-BE49-F238E27FC236}">
                <a16:creationId xmlns:a16="http://schemas.microsoft.com/office/drawing/2014/main" id="{4F8A3946-0948-FA40-AD39-2F7202406A0C}"/>
              </a:ext>
            </a:extLst>
          </p:cNvPr>
          <p:cNvSpPr txBox="1"/>
          <p:nvPr/>
        </p:nvSpPr>
        <p:spPr>
          <a:xfrm>
            <a:off x="689429" y="2198914"/>
            <a:ext cx="11081657" cy="4031873"/>
          </a:xfrm>
          <a:prstGeom prst="rect">
            <a:avLst/>
          </a:prstGeom>
          <a:noFill/>
        </p:spPr>
        <p:txBody>
          <a:bodyPr wrap="square" rtlCol="0">
            <a:spAutoFit/>
          </a:bodyPr>
          <a:lstStyle/>
          <a:p>
            <a:pPr algn="l"/>
            <a:r>
              <a:rPr lang="en-US" sz="3200" b="1" i="1" baseline="30000">
                <a:effectLst/>
                <a:latin typeface="Calibri" panose="020F0502020204030204" pitchFamily="34" charset="0"/>
              </a:rPr>
              <a:t>4 </a:t>
            </a:r>
            <a:r>
              <a:rPr lang="en-US" sz="3200" b="0" i="1">
                <a:effectLst/>
                <a:latin typeface="Calibri" panose="020F0502020204030204" pitchFamily="34" charset="0"/>
              </a:rPr>
              <a:t>John to </a:t>
            </a:r>
            <a:r>
              <a:rPr lang="en-US" sz="3200" b="1" i="1" u="sng">
                <a:effectLst/>
                <a:latin typeface="Calibri" panose="020F0502020204030204" pitchFamily="34" charset="0"/>
              </a:rPr>
              <a:t>the seven churches</a:t>
            </a:r>
            <a:r>
              <a:rPr lang="en-US" sz="3200" b="0" i="1">
                <a:effectLst/>
                <a:latin typeface="Calibri" panose="020F0502020204030204" pitchFamily="34" charset="0"/>
              </a:rPr>
              <a:t> that are in Asia: Grace to you and peace, from Him </a:t>
            </a:r>
            <a:r>
              <a:rPr lang="en-US" sz="3200" i="1">
                <a:effectLst/>
                <a:latin typeface="Calibri" panose="020F0502020204030204" pitchFamily="34" charset="0"/>
              </a:rPr>
              <a:t>who is and who was and who is to come, and from the seven Spirits who ar</a:t>
            </a:r>
            <a:r>
              <a:rPr lang="en-US" sz="3200" b="0" i="1">
                <a:effectLst/>
                <a:latin typeface="Calibri" panose="020F0502020204030204" pitchFamily="34" charset="0"/>
              </a:rPr>
              <a:t>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Jesus Christ, the faithful witness, the firstborn of the dead, and the ruler of the kings of the earth. To Him who loves us and released us from our sins by His blood— </a:t>
            </a:r>
            <a:r>
              <a:rPr lang="en-US" sz="3200" b="1" i="1" baseline="30000">
                <a:effectLst/>
                <a:latin typeface="Calibri" panose="020F0502020204030204" pitchFamily="34" charset="0"/>
              </a:rPr>
              <a:t>6 </a:t>
            </a:r>
            <a:r>
              <a:rPr lang="en-US" sz="3200" b="0" i="1">
                <a:effectLst/>
                <a:latin typeface="Calibri" panose="020F0502020204030204" pitchFamily="34" charset="0"/>
              </a:rPr>
              <a:t>and He has made us to be a kingdom, priests to His God and Father—to Him be the glory and the dominion forever and ever. Amen.</a:t>
            </a:r>
            <a:endParaRPr lang="en-US" sz="3200" i="1">
              <a:latin typeface="Calibri" panose="020F0502020204030204" pitchFamily="34" charset="0"/>
            </a:endParaRPr>
          </a:p>
        </p:txBody>
      </p:sp>
    </p:spTree>
    <p:extLst>
      <p:ext uri="{BB962C8B-B14F-4D97-AF65-F5344CB8AC3E}">
        <p14:creationId xmlns:p14="http://schemas.microsoft.com/office/powerpoint/2010/main" val="70458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680322" y="4402667"/>
            <a:ext cx="8133478" cy="940240"/>
          </a:xfrm>
          <a:prstGeom prst="rect">
            <a:avLst/>
          </a:prstGeom>
        </p:spPr>
        <p:txBody>
          <a:bodyPr vert="horz" lIns="91440" tIns="45720" rIns="91440" bIns="45720" rtlCol="0" anchor="b">
            <a:noAutofit/>
          </a:bodyPr>
          <a:lstStyle/>
          <a:p>
            <a:pPr algn="r">
              <a:lnSpc>
                <a:spcPct val="90000"/>
              </a:lnSpc>
              <a:spcBef>
                <a:spcPct val="0"/>
              </a:spcBef>
              <a:spcAft>
                <a:spcPts val="600"/>
              </a:spcAft>
            </a:pPr>
            <a:endParaRPr lang="en-US" sz="4800" i="1">
              <a:latin typeface="+mj-lt"/>
              <a:ea typeface="+mj-ea"/>
              <a:cs typeface="+mj-cs"/>
            </a:endParaRPr>
          </a:p>
        </p:txBody>
      </p:sp>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pic>
        <p:nvPicPr>
          <p:cNvPr id="9" name="Picture 10">
            <a:extLst>
              <a:ext uri="{FF2B5EF4-FFF2-40B4-BE49-F238E27FC236}">
                <a16:creationId xmlns:a16="http://schemas.microsoft.com/office/drawing/2014/main" id="{0DFF7F06-6809-114F-AF3A-4EE235DCDDEF}"/>
              </a:ext>
            </a:extLst>
          </p:cNvPr>
          <p:cNvPicPr>
            <a:picLocks noChangeAspect="1"/>
          </p:cNvPicPr>
          <p:nvPr/>
        </p:nvPicPr>
        <p:blipFill rotWithShape="1">
          <a:blip r:embed="rId2">
            <a:extLst>
              <a:ext uri="{28A0092B-C50C-407E-A947-70E740481C1C}">
                <a14:useLocalDpi xmlns:a14="http://schemas.microsoft.com/office/drawing/2010/main" val="0"/>
              </a:ext>
            </a:extLst>
          </a:blip>
          <a:srcRect t="32998" b="26957"/>
          <a:stretch/>
        </p:blipFill>
        <p:spPr>
          <a:xfrm>
            <a:off x="-1" y="-108857"/>
            <a:ext cx="12304375" cy="6966857"/>
          </a:xfrm>
          <a:prstGeom prst="rect">
            <a:avLst/>
          </a:prstGeom>
        </p:spPr>
      </p:pic>
      <p:sp>
        <p:nvSpPr>
          <p:cNvPr id="6" name="TextBox 5">
            <a:extLst>
              <a:ext uri="{FF2B5EF4-FFF2-40B4-BE49-F238E27FC236}">
                <a16:creationId xmlns:a16="http://schemas.microsoft.com/office/drawing/2014/main" id="{7E29DD41-62B3-444F-B192-46356C9292BC}"/>
              </a:ext>
            </a:extLst>
          </p:cNvPr>
          <p:cNvSpPr txBox="1"/>
          <p:nvPr/>
        </p:nvSpPr>
        <p:spPr>
          <a:xfrm>
            <a:off x="7990115" y="339386"/>
            <a:ext cx="4201886" cy="2351413"/>
          </a:xfrm>
          <a:prstGeom prst="rect">
            <a:avLst/>
          </a:prstGeom>
          <a:noFill/>
        </p:spPr>
        <p:txBody>
          <a:bodyPr wrap="square" rtlCol="0" anchor="ctr">
            <a:spAutoFit/>
          </a:bodyPr>
          <a:lstStyle/>
          <a:p>
            <a:pPr>
              <a:lnSpc>
                <a:spcPct val="90000"/>
              </a:lnSpc>
              <a:spcBef>
                <a:spcPct val="0"/>
              </a:spcBef>
              <a:spcAft>
                <a:spcPts val="600"/>
              </a:spcAft>
            </a:pPr>
            <a:r>
              <a:rPr lang="en-US" sz="4000" b="1">
                <a:solidFill>
                  <a:schemeClr val="bg1"/>
                </a:solidFill>
                <a:effectLst/>
                <a:latin typeface="Calibri" panose="020F0502020204030204" pitchFamily="34" charset="0"/>
                <a:ea typeface="+mj-ea"/>
                <a:cs typeface="+mj-cs"/>
              </a:rPr>
              <a:t>1:4</a:t>
            </a:r>
            <a:r>
              <a:rPr lang="en-US" sz="4000" b="1" baseline="30000">
                <a:solidFill>
                  <a:schemeClr val="bg1"/>
                </a:solidFill>
                <a:latin typeface="Calibri" panose="020F0502020204030204" pitchFamily="34" charset="0"/>
                <a:ea typeface="+mj-ea"/>
                <a:cs typeface="+mj-cs"/>
              </a:rPr>
              <a:t> </a:t>
            </a:r>
          </a:p>
          <a:p>
            <a:pPr>
              <a:lnSpc>
                <a:spcPct val="90000"/>
              </a:lnSpc>
              <a:spcBef>
                <a:spcPct val="0"/>
              </a:spcBef>
              <a:spcAft>
                <a:spcPts val="600"/>
              </a:spcAft>
            </a:pPr>
            <a:r>
              <a:rPr lang="en-US" sz="4000" b="1" i="1">
                <a:solidFill>
                  <a:schemeClr val="bg1"/>
                </a:solidFill>
                <a:effectLst/>
                <a:latin typeface="Calibri" panose="020F0502020204030204" pitchFamily="34" charset="0"/>
                <a:ea typeface="+mj-ea"/>
                <a:cs typeface="+mj-cs"/>
              </a:rPr>
              <a:t>the seven churches that are in Asia:</a:t>
            </a:r>
          </a:p>
          <a:p>
            <a:pPr marL="457200" indent="-457200" rtl="1">
              <a:lnSpc>
                <a:spcPct val="90000"/>
              </a:lnSpc>
              <a:spcBef>
                <a:spcPct val="0"/>
              </a:spcBef>
              <a:spcAft>
                <a:spcPts val="600"/>
              </a:spcAft>
            </a:pPr>
            <a:endParaRPr lang="en-US" sz="3200">
              <a:latin typeface="Calibri" panose="020F0502020204030204" pitchFamily="34" charset="0"/>
            </a:endParaRPr>
          </a:p>
        </p:txBody>
      </p:sp>
    </p:spTree>
    <p:extLst>
      <p:ext uri="{BB962C8B-B14F-4D97-AF65-F5344CB8AC3E}">
        <p14:creationId xmlns:p14="http://schemas.microsoft.com/office/powerpoint/2010/main" val="339782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680322" y="4402667"/>
            <a:ext cx="8133478" cy="940240"/>
          </a:xfrm>
          <a:prstGeom prst="rect">
            <a:avLst/>
          </a:prstGeom>
        </p:spPr>
        <p:txBody>
          <a:bodyPr vert="horz" lIns="91440" tIns="45720" rIns="91440" bIns="45720" rtlCol="0" anchor="b">
            <a:noAutofit/>
          </a:bodyPr>
          <a:lstStyle/>
          <a:p>
            <a:pPr algn="r">
              <a:lnSpc>
                <a:spcPct val="90000"/>
              </a:lnSpc>
              <a:spcBef>
                <a:spcPct val="0"/>
              </a:spcBef>
              <a:spcAft>
                <a:spcPts val="600"/>
              </a:spcAft>
            </a:pPr>
            <a:endParaRPr lang="en-US" sz="4800" i="1">
              <a:latin typeface="+mj-lt"/>
              <a:ea typeface="+mj-ea"/>
              <a:cs typeface="+mj-cs"/>
            </a:endParaRPr>
          </a:p>
        </p:txBody>
      </p:sp>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pic>
        <p:nvPicPr>
          <p:cNvPr id="9" name="Picture 10">
            <a:extLst>
              <a:ext uri="{FF2B5EF4-FFF2-40B4-BE49-F238E27FC236}">
                <a16:creationId xmlns:a16="http://schemas.microsoft.com/office/drawing/2014/main" id="{0DFF7F06-6809-114F-AF3A-4EE235DCDDEF}"/>
              </a:ext>
            </a:extLst>
          </p:cNvPr>
          <p:cNvPicPr>
            <a:picLocks noChangeAspect="1"/>
          </p:cNvPicPr>
          <p:nvPr/>
        </p:nvPicPr>
        <p:blipFill rotWithShape="1">
          <a:blip r:embed="rId2">
            <a:extLst>
              <a:ext uri="{28A0092B-C50C-407E-A947-70E740481C1C}">
                <a14:useLocalDpi xmlns:a14="http://schemas.microsoft.com/office/drawing/2010/main" val="0"/>
              </a:ext>
            </a:extLst>
          </a:blip>
          <a:srcRect l="20039" t="44126" r="32948" b="39485"/>
          <a:stretch/>
        </p:blipFill>
        <p:spPr>
          <a:xfrm>
            <a:off x="-54929" y="-81934"/>
            <a:ext cx="12623832" cy="6939934"/>
          </a:xfrm>
          <a:prstGeom prst="rect">
            <a:avLst/>
          </a:prstGeom>
        </p:spPr>
      </p:pic>
    </p:spTree>
    <p:extLst>
      <p:ext uri="{BB962C8B-B14F-4D97-AF65-F5344CB8AC3E}">
        <p14:creationId xmlns:p14="http://schemas.microsoft.com/office/powerpoint/2010/main" val="190968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402772" y="382012"/>
            <a:ext cx="11205028" cy="3046988"/>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endParaRPr lang="en-US" sz="3200" i="1">
              <a:latin typeface="Calibri" panose="020F0502020204030204" pitchFamily="34" charset="0"/>
            </a:endParaRPr>
          </a:p>
        </p:txBody>
      </p:sp>
    </p:spTree>
    <p:extLst>
      <p:ext uri="{BB962C8B-B14F-4D97-AF65-F5344CB8AC3E}">
        <p14:creationId xmlns:p14="http://schemas.microsoft.com/office/powerpoint/2010/main" val="29909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402772" y="283028"/>
            <a:ext cx="11205028" cy="4031873"/>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pPr marL="457200" indent="-457200">
              <a:buFont typeface="Arial" panose="020B0604020202020204" pitchFamily="34" charset="0"/>
              <a:buChar char="•"/>
            </a:pPr>
            <a:r>
              <a:rPr lang="en-US" sz="3200" b="1">
                <a:solidFill>
                  <a:schemeClr val="bg1"/>
                </a:solidFill>
                <a:latin typeface="Calibri" panose="020F0502020204030204" pitchFamily="34" charset="0"/>
              </a:rPr>
              <a:t>Doctrine of the Trinity</a:t>
            </a:r>
          </a:p>
          <a:p>
            <a:pPr marL="457200" indent="-457200">
              <a:buFont typeface="Arial" panose="020B0604020202020204" pitchFamily="34" charset="0"/>
              <a:buChar char="•"/>
            </a:pPr>
            <a:endParaRPr lang="en-US" sz="3200" b="1">
              <a:effectLst/>
              <a:latin typeface="Calibri" panose="020F0502020204030204" pitchFamily="34" charset="0"/>
            </a:endParaRPr>
          </a:p>
          <a:p>
            <a:endParaRPr lang="en-US" sz="3200" i="1">
              <a:latin typeface="Calibri" panose="020F0502020204030204" pitchFamily="34" charset="0"/>
            </a:endParaRPr>
          </a:p>
        </p:txBody>
      </p:sp>
    </p:spTree>
    <p:extLst>
      <p:ext uri="{BB962C8B-B14F-4D97-AF65-F5344CB8AC3E}">
        <p14:creationId xmlns:p14="http://schemas.microsoft.com/office/powerpoint/2010/main" val="220472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493486" y="391886"/>
            <a:ext cx="11205028" cy="4524315"/>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pPr marL="457200" indent="-457200">
              <a:buFont typeface="Arial" panose="020B0604020202020204" pitchFamily="34" charset="0"/>
              <a:buChar char="•"/>
            </a:pPr>
            <a:r>
              <a:rPr lang="en-US" sz="3200" b="1">
                <a:solidFill>
                  <a:schemeClr val="bg1"/>
                </a:solidFill>
                <a:latin typeface="Calibri" panose="020F0502020204030204" pitchFamily="34" charset="0"/>
              </a:rPr>
              <a:t>Doctrine of the Trinity</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Yahweh</a:t>
            </a:r>
            <a:r>
              <a:rPr lang="en-US" sz="3200" b="1">
                <a:latin typeface="Calibri" panose="020F0502020204030204" pitchFamily="34" charset="0"/>
              </a:rPr>
              <a:t> = “I Am” (is, was, will be)</a:t>
            </a:r>
          </a:p>
          <a:p>
            <a:pPr marL="457200" indent="-457200">
              <a:buFont typeface="Arial" panose="020B0604020202020204" pitchFamily="34" charset="0"/>
              <a:buChar char="•"/>
            </a:pPr>
            <a:endParaRPr lang="en-US" sz="3200" b="1">
              <a:effectLst/>
              <a:latin typeface="Calibri" panose="020F0502020204030204" pitchFamily="34" charset="0"/>
            </a:endParaRPr>
          </a:p>
          <a:p>
            <a:endParaRPr lang="en-US" sz="3200" i="1">
              <a:latin typeface="Calibri" panose="020F0502020204030204" pitchFamily="34" charset="0"/>
            </a:endParaRPr>
          </a:p>
        </p:txBody>
      </p:sp>
    </p:spTree>
    <p:extLst>
      <p:ext uri="{BB962C8B-B14F-4D97-AF65-F5344CB8AC3E}">
        <p14:creationId xmlns:p14="http://schemas.microsoft.com/office/powerpoint/2010/main" val="55132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402772" y="319315"/>
            <a:ext cx="11205028" cy="5016758"/>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pPr marL="457200" indent="-457200">
              <a:buFont typeface="Arial" panose="020B0604020202020204" pitchFamily="34" charset="0"/>
              <a:buChar char="•"/>
            </a:pPr>
            <a:r>
              <a:rPr lang="en-US" sz="3200" b="1">
                <a:solidFill>
                  <a:schemeClr val="bg1"/>
                </a:solidFill>
                <a:latin typeface="Calibri" panose="020F0502020204030204" pitchFamily="34" charset="0"/>
              </a:rPr>
              <a:t>Doctrine of the Trinity</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Yahweh </a:t>
            </a:r>
            <a:r>
              <a:rPr lang="en-US" sz="3200" b="1">
                <a:latin typeface="Calibri" panose="020F0502020204030204" pitchFamily="34" charset="0"/>
              </a:rPr>
              <a:t>= “I Am” (is, was, is coming)</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Seven Spirits</a:t>
            </a:r>
            <a:r>
              <a:rPr lang="en-US" sz="3200" b="1">
                <a:latin typeface="Calibri" panose="020F0502020204030204" pitchFamily="34" charset="0"/>
              </a:rPr>
              <a:t> = “seven-fold Spirit” </a:t>
            </a:r>
          </a:p>
          <a:p>
            <a:pPr marL="457200" indent="-457200">
              <a:buFont typeface="Arial" panose="020B0604020202020204" pitchFamily="34" charset="0"/>
              <a:buChar char="•"/>
            </a:pPr>
            <a:endParaRPr lang="en-US" sz="3200" b="1">
              <a:effectLst/>
              <a:latin typeface="Calibri" panose="020F0502020204030204" pitchFamily="34" charset="0"/>
            </a:endParaRPr>
          </a:p>
          <a:p>
            <a:endParaRPr lang="en-US" sz="3200" i="1">
              <a:latin typeface="Calibri" panose="020F0502020204030204" pitchFamily="34" charset="0"/>
            </a:endParaRPr>
          </a:p>
        </p:txBody>
      </p:sp>
    </p:spTree>
    <p:extLst>
      <p:ext uri="{BB962C8B-B14F-4D97-AF65-F5344CB8AC3E}">
        <p14:creationId xmlns:p14="http://schemas.microsoft.com/office/powerpoint/2010/main" val="86999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a:t>First Read-through</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2">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Tree>
    <p:extLst>
      <p:ext uri="{BB962C8B-B14F-4D97-AF65-F5344CB8AC3E}">
        <p14:creationId xmlns:p14="http://schemas.microsoft.com/office/powerpoint/2010/main" val="221399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402772" y="326572"/>
            <a:ext cx="11205028" cy="5509200"/>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pPr marL="457200" indent="-457200">
              <a:buFont typeface="Arial" panose="020B0604020202020204" pitchFamily="34" charset="0"/>
              <a:buChar char="•"/>
            </a:pPr>
            <a:r>
              <a:rPr lang="en-US" sz="3200" b="1">
                <a:solidFill>
                  <a:schemeClr val="bg1"/>
                </a:solidFill>
                <a:latin typeface="Calibri" panose="020F0502020204030204" pitchFamily="34" charset="0"/>
              </a:rPr>
              <a:t>Doctrine of the Trinity</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Yahweh</a:t>
            </a:r>
            <a:r>
              <a:rPr lang="en-US" sz="3200" b="1">
                <a:latin typeface="Calibri" panose="020F0502020204030204" pitchFamily="34" charset="0"/>
              </a:rPr>
              <a:t> = “I Am” (is, was, is coming)</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Seven Spirits </a:t>
            </a:r>
            <a:r>
              <a:rPr lang="en-US" sz="3200" b="1">
                <a:latin typeface="Calibri" panose="020F0502020204030204" pitchFamily="34" charset="0"/>
              </a:rPr>
              <a:t>= “seven-fold Spirit” </a:t>
            </a:r>
          </a:p>
          <a:p>
            <a:pPr marL="1371600" lvl="2" indent="-457200">
              <a:buFont typeface="Arial" panose="020B0604020202020204" pitchFamily="34" charset="0"/>
              <a:buChar char="•"/>
            </a:pPr>
            <a:r>
              <a:rPr lang="en-US" sz="3200" b="1">
                <a:effectLst/>
                <a:latin typeface="Calibri" panose="020F0502020204030204" pitchFamily="34" charset="0"/>
              </a:rPr>
              <a:t>“seven” = used 53 times in Revelation</a:t>
            </a:r>
          </a:p>
          <a:p>
            <a:pPr marL="1371600" lvl="2" indent="-457200">
              <a:buFont typeface="Arial" panose="020B0604020202020204" pitchFamily="34" charset="0"/>
              <a:buChar char="•"/>
            </a:pPr>
            <a:r>
              <a:rPr lang="en-US" sz="3200" b="1">
                <a:latin typeface="Calibri" panose="020F0502020204030204" pitchFamily="34" charset="0"/>
              </a:rPr>
              <a:t>Divine number of completion or perfection</a:t>
            </a:r>
            <a:endParaRPr lang="en-US" sz="3200" b="1">
              <a:effectLst/>
              <a:latin typeface="Calibri" panose="020F0502020204030204" pitchFamily="34" charset="0"/>
            </a:endParaRPr>
          </a:p>
          <a:p>
            <a:endParaRPr lang="en-US" sz="3200" i="1">
              <a:latin typeface="Calibri" panose="020F0502020204030204" pitchFamily="34" charset="0"/>
            </a:endParaRPr>
          </a:p>
        </p:txBody>
      </p:sp>
    </p:spTree>
    <p:extLst>
      <p:ext uri="{BB962C8B-B14F-4D97-AF65-F5344CB8AC3E}">
        <p14:creationId xmlns:p14="http://schemas.microsoft.com/office/powerpoint/2010/main" val="37057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402772" y="283029"/>
            <a:ext cx="11205028" cy="6986528"/>
          </a:xfrm>
          <a:prstGeom prst="rect">
            <a:avLst/>
          </a:prstGeom>
          <a:noFill/>
        </p:spPr>
        <p:txBody>
          <a:bodyPr wrap="square">
            <a:spAutoFit/>
          </a:bodyPr>
          <a:lstStyle/>
          <a:p>
            <a:r>
              <a:rPr lang="en-US" sz="3200" b="0">
                <a:effectLst/>
                <a:latin typeface="Calibri" panose="020F0502020204030204" pitchFamily="34" charset="0"/>
              </a:rPr>
              <a:t>1:4-5</a:t>
            </a:r>
            <a:endParaRPr lang="en-US" sz="3200" b="1" baseline="30000">
              <a:effectLst/>
              <a:latin typeface="Calibri" panose="020F0502020204030204" pitchFamily="34" charset="0"/>
            </a:endParaRPr>
          </a:p>
          <a:p>
            <a:r>
              <a:rPr lang="en-US" sz="3200" b="0" i="1">
                <a:effectLst/>
                <a:latin typeface="Calibri" panose="020F0502020204030204" pitchFamily="34" charset="0"/>
              </a:rPr>
              <a:t>Grace to you and peace, from Him </a:t>
            </a:r>
            <a:r>
              <a:rPr lang="en-US" sz="3200" b="1" i="1" u="sng">
                <a:effectLst/>
                <a:latin typeface="Calibri" panose="020F0502020204030204" pitchFamily="34" charset="0"/>
              </a:rPr>
              <a:t>who is and who was and who is to come</a:t>
            </a:r>
            <a:r>
              <a:rPr lang="en-US" sz="3200" b="0" i="1">
                <a:effectLst/>
                <a:latin typeface="Calibri" panose="020F0502020204030204" pitchFamily="34" charset="0"/>
              </a:rPr>
              <a:t>, and from </a:t>
            </a:r>
            <a:r>
              <a:rPr lang="en-US" sz="3200" b="1" i="1" u="sng">
                <a:effectLst/>
                <a:latin typeface="Calibri" panose="020F0502020204030204" pitchFamily="34" charset="0"/>
              </a:rPr>
              <a:t>the seven Spirits</a:t>
            </a:r>
            <a:r>
              <a:rPr lang="en-US" sz="3200" b="0" i="1">
                <a:effectLst/>
                <a:latin typeface="Calibri" panose="020F0502020204030204" pitchFamily="34" charset="0"/>
              </a:rPr>
              <a:t> who are before His throne, </a:t>
            </a:r>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Doctrine of the Trinity</a:t>
            </a:r>
          </a:p>
          <a:p>
            <a:pPr marL="1371600" lvl="2" indent="-457200">
              <a:buFont typeface="Arial" panose="020B0604020202020204" pitchFamily="34" charset="0"/>
              <a:buChar char="•"/>
            </a:pPr>
            <a:r>
              <a:rPr lang="en-US" sz="3200" b="1">
                <a:solidFill>
                  <a:schemeClr val="bg1"/>
                </a:solidFill>
                <a:latin typeface="Calibri" panose="020F0502020204030204" pitchFamily="34" charset="0"/>
              </a:rPr>
              <a:t>Yahweh</a:t>
            </a:r>
            <a:r>
              <a:rPr lang="en-US" sz="3200" b="1">
                <a:latin typeface="Calibri" panose="020F0502020204030204" pitchFamily="34" charset="0"/>
              </a:rPr>
              <a:t> = “I Am” (is, was, is coming)</a:t>
            </a:r>
          </a:p>
          <a:p>
            <a:pPr marL="1371600" lvl="2" indent="-457200">
              <a:buFont typeface="Arial" panose="020B0604020202020204" pitchFamily="34" charset="0"/>
              <a:buChar char="•"/>
            </a:pPr>
            <a:r>
              <a:rPr lang="en-US" sz="3200" b="1">
                <a:solidFill>
                  <a:schemeClr val="bg1"/>
                </a:solidFill>
                <a:latin typeface="Calibri" panose="020F0502020204030204" pitchFamily="34" charset="0"/>
              </a:rPr>
              <a:t>Seven Spirits</a:t>
            </a:r>
            <a:r>
              <a:rPr lang="en-US" sz="3200" b="1">
                <a:latin typeface="Calibri" panose="020F0502020204030204" pitchFamily="34" charset="0"/>
              </a:rPr>
              <a:t> = “seven-fold Spirit” </a:t>
            </a:r>
          </a:p>
          <a:p>
            <a:pPr marL="1371600" lvl="2" indent="-457200">
              <a:buFont typeface="Arial" panose="020B0604020202020204" pitchFamily="34" charset="0"/>
              <a:buChar char="•"/>
            </a:pPr>
            <a:r>
              <a:rPr lang="en-US" sz="3200" b="1">
                <a:solidFill>
                  <a:schemeClr val="bg1"/>
                </a:solidFill>
                <a:latin typeface="Calibri" panose="020F0502020204030204" pitchFamily="34" charset="0"/>
              </a:rPr>
              <a:t>Jesus Christ </a:t>
            </a:r>
            <a:r>
              <a:rPr lang="en-US" sz="3200" b="1">
                <a:latin typeface="Calibri" panose="020F0502020204030204" pitchFamily="34" charset="0"/>
              </a:rPr>
              <a:t>= </a:t>
            </a:r>
            <a:endParaRPr lang="en-US" sz="3200" b="1" i="1">
              <a:latin typeface="Calibri" panose="020F0502020204030204" pitchFamily="34" charset="0"/>
            </a:endParaRPr>
          </a:p>
          <a:p>
            <a:pPr marL="1828800" lvl="3" indent="-457200">
              <a:buFont typeface="Arial" panose="020B0604020202020204" pitchFamily="34" charset="0"/>
              <a:buChar char="•"/>
            </a:pPr>
            <a:r>
              <a:rPr lang="en-US" sz="3200" b="1" i="1">
                <a:latin typeface="Calibri" panose="020F0502020204030204" pitchFamily="34" charset="0"/>
              </a:rPr>
              <a:t>The faithful witness</a:t>
            </a:r>
          </a:p>
          <a:p>
            <a:pPr marL="1828800" lvl="3" indent="-457200">
              <a:buFont typeface="Arial" panose="020B0604020202020204" pitchFamily="34" charset="0"/>
              <a:buChar char="•"/>
            </a:pPr>
            <a:r>
              <a:rPr lang="en-US" sz="3200" b="1" i="1">
                <a:latin typeface="Calibri" panose="020F0502020204030204" pitchFamily="34" charset="0"/>
              </a:rPr>
              <a:t>The firstborn of the dead</a:t>
            </a:r>
          </a:p>
          <a:p>
            <a:pPr marL="1828800" lvl="3" indent="-457200">
              <a:buFont typeface="Arial" panose="020B0604020202020204" pitchFamily="34" charset="0"/>
              <a:buChar char="•"/>
            </a:pPr>
            <a:r>
              <a:rPr lang="en-US" sz="3200" b="1" i="1">
                <a:latin typeface="Calibri" panose="020F0502020204030204" pitchFamily="34" charset="0"/>
              </a:rPr>
              <a:t>The ruler of the kings of the earth</a:t>
            </a:r>
            <a:endParaRPr lang="en-US" sz="3200" b="1">
              <a:latin typeface="Calibri" panose="020F0502020204030204" pitchFamily="34" charset="0"/>
            </a:endParaRPr>
          </a:p>
          <a:p>
            <a:pPr marL="457200" indent="-457200">
              <a:buFont typeface="Arial" panose="020B0604020202020204" pitchFamily="34" charset="0"/>
              <a:buChar char="•"/>
            </a:pPr>
            <a:endParaRPr lang="en-US" sz="3200" b="1">
              <a:effectLst/>
              <a:latin typeface="Calibri" panose="020F0502020204030204" pitchFamily="34" charset="0"/>
            </a:endParaRPr>
          </a:p>
          <a:p>
            <a:endParaRPr lang="en-US" sz="3200" i="1">
              <a:latin typeface="Calibri" panose="020F0502020204030204" pitchFamily="34" charset="0"/>
            </a:endParaRPr>
          </a:p>
        </p:txBody>
      </p:sp>
    </p:spTree>
    <p:extLst>
      <p:ext uri="{BB962C8B-B14F-4D97-AF65-F5344CB8AC3E}">
        <p14:creationId xmlns:p14="http://schemas.microsoft.com/office/powerpoint/2010/main" val="117728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384629" y="696686"/>
            <a:ext cx="11205028" cy="5016758"/>
          </a:xfrm>
          <a:prstGeom prst="rect">
            <a:avLst/>
          </a:prstGeom>
          <a:noFill/>
        </p:spPr>
        <p:txBody>
          <a:bodyPr wrap="square">
            <a:spAutoFit/>
          </a:bodyPr>
          <a:lstStyle/>
          <a:p>
            <a:r>
              <a:rPr lang="en-US" sz="3200" b="0">
                <a:effectLst/>
                <a:latin typeface="Calibri" panose="020F0502020204030204" pitchFamily="34" charset="0"/>
              </a:rPr>
              <a:t>1:5-6</a:t>
            </a:r>
            <a:endParaRPr lang="en-US" sz="3200" b="1" baseline="30000">
              <a:effectLst/>
              <a:latin typeface="Calibri" panose="020F0502020204030204" pitchFamily="34" charset="0"/>
            </a:endParaRPr>
          </a:p>
          <a:p>
            <a:r>
              <a:rPr lang="en-US" sz="3200" b="1" i="1" baseline="30000">
                <a:effectLst/>
                <a:latin typeface="Calibri" panose="020F0502020204030204" pitchFamily="34" charset="0"/>
              </a:rPr>
              <a:t>5 </a:t>
            </a:r>
            <a:r>
              <a:rPr lang="en-US" sz="3200" b="0" i="1">
                <a:effectLst/>
                <a:latin typeface="Calibri" panose="020F0502020204030204" pitchFamily="34" charset="0"/>
              </a:rPr>
              <a:t>and from </a:t>
            </a:r>
            <a:r>
              <a:rPr lang="en-US" sz="3200" b="1" i="1" u="sng">
                <a:effectLst/>
                <a:latin typeface="Calibri" panose="020F0502020204030204" pitchFamily="34" charset="0"/>
              </a:rPr>
              <a:t>Jesus Christ</a:t>
            </a:r>
            <a:r>
              <a:rPr lang="en-US" sz="3200" b="0" i="1">
                <a:effectLst/>
                <a:latin typeface="Calibri" panose="020F0502020204030204" pitchFamily="34" charset="0"/>
              </a:rPr>
              <a:t>, the faithful witness, the firstborn of the dead, and the ruler of the kings of the earth. To </a:t>
            </a:r>
            <a:r>
              <a:rPr lang="en-US" sz="3200" b="1" i="1" u="sng">
                <a:effectLst/>
                <a:latin typeface="Calibri" panose="020F0502020204030204" pitchFamily="34" charset="0"/>
              </a:rPr>
              <a:t>Him</a:t>
            </a:r>
            <a:r>
              <a:rPr lang="en-US" sz="3200" b="0" i="1">
                <a:effectLst/>
                <a:latin typeface="Calibri" panose="020F0502020204030204" pitchFamily="34" charset="0"/>
              </a:rPr>
              <a:t> (Jesus Christ) who loves us and released us from our sins by His blood— </a:t>
            </a:r>
          </a:p>
          <a:p>
            <a:pPr marL="914400" lvl="1" indent="-457200">
              <a:buFont typeface="Arial" panose="020B0604020202020204" pitchFamily="34" charset="0"/>
              <a:buChar char="•"/>
            </a:pPr>
            <a:r>
              <a:rPr lang="en-US" sz="3200" b="1">
                <a:solidFill>
                  <a:schemeClr val="bg1"/>
                </a:solidFill>
                <a:latin typeface="Calibri" panose="020F0502020204030204" pitchFamily="34" charset="0"/>
              </a:rPr>
              <a:t>Jesus Christ</a:t>
            </a:r>
            <a:r>
              <a:rPr lang="en-US" sz="3200" b="1">
                <a:latin typeface="Calibri" panose="020F0502020204030204" pitchFamily="34" charset="0"/>
              </a:rPr>
              <a:t> </a:t>
            </a:r>
            <a:r>
              <a:rPr lang="en-US" sz="3200" b="1">
                <a:solidFill>
                  <a:schemeClr val="bg1"/>
                </a:solidFill>
                <a:latin typeface="Calibri" panose="020F0502020204030204" pitchFamily="34" charset="0"/>
              </a:rPr>
              <a:t>= </a:t>
            </a:r>
            <a:endParaRPr lang="en-US" sz="3200" b="1" i="1">
              <a:solidFill>
                <a:schemeClr val="bg1"/>
              </a:solidFill>
              <a:latin typeface="Calibri" panose="020F0502020204030204" pitchFamily="34" charset="0"/>
            </a:endParaRPr>
          </a:p>
          <a:p>
            <a:pPr marL="1371600" lvl="2" indent="-457200">
              <a:buFont typeface="Arial" panose="020B0604020202020204" pitchFamily="34" charset="0"/>
              <a:buChar char="•"/>
            </a:pPr>
            <a:r>
              <a:rPr lang="en-US" sz="3200" b="1" i="1">
                <a:latin typeface="Calibri" panose="020F0502020204030204" pitchFamily="34" charset="0"/>
              </a:rPr>
              <a:t>The faithful witness = </a:t>
            </a:r>
            <a:r>
              <a:rPr lang="en-US" sz="3200" b="1" i="1">
                <a:solidFill>
                  <a:schemeClr val="bg1"/>
                </a:solidFill>
                <a:latin typeface="Calibri" panose="020F0502020204030204" pitchFamily="34" charset="0"/>
              </a:rPr>
              <a:t>Messiah, Teacher, Prophet</a:t>
            </a:r>
            <a:endParaRPr lang="en-US" sz="3200" b="1" i="1">
              <a:latin typeface="Calibri" panose="020F0502020204030204" pitchFamily="34" charset="0"/>
            </a:endParaRPr>
          </a:p>
          <a:p>
            <a:pPr marL="1371600" lvl="2" indent="-457200">
              <a:buFont typeface="Arial" panose="020B0604020202020204" pitchFamily="34" charset="0"/>
              <a:buChar char="•"/>
            </a:pPr>
            <a:r>
              <a:rPr lang="en-US" sz="3200" b="1" i="1">
                <a:latin typeface="Calibri" panose="020F0502020204030204" pitchFamily="34" charset="0"/>
              </a:rPr>
              <a:t>The firstborn of the dead = </a:t>
            </a:r>
            <a:r>
              <a:rPr lang="en-US" sz="3200" b="1" i="1">
                <a:solidFill>
                  <a:schemeClr val="bg1"/>
                </a:solidFill>
                <a:latin typeface="Calibri" panose="020F0502020204030204" pitchFamily="34" charset="0"/>
              </a:rPr>
              <a:t>Risen Life-giver</a:t>
            </a:r>
            <a:endParaRPr lang="en-US" sz="3200" b="1" i="1">
              <a:latin typeface="Calibri" panose="020F0502020204030204" pitchFamily="34" charset="0"/>
            </a:endParaRPr>
          </a:p>
          <a:p>
            <a:pPr marL="1371600" lvl="2" indent="-457200">
              <a:buFont typeface="Arial" panose="020B0604020202020204" pitchFamily="34" charset="0"/>
              <a:buChar char="•"/>
            </a:pPr>
            <a:r>
              <a:rPr lang="en-US" sz="3200" b="1" i="1">
                <a:latin typeface="Calibri" panose="020F0502020204030204" pitchFamily="34" charset="0"/>
              </a:rPr>
              <a:t>The ruler of the kings of the earth = </a:t>
            </a:r>
            <a:r>
              <a:rPr lang="en-US" sz="3200" b="1" i="1">
                <a:solidFill>
                  <a:schemeClr val="bg1"/>
                </a:solidFill>
                <a:latin typeface="Calibri" panose="020F0502020204030204" pitchFamily="34" charset="0"/>
              </a:rPr>
              <a:t>Lord, King</a:t>
            </a:r>
            <a:endParaRPr lang="en-US" sz="3200" b="1" i="1">
              <a:latin typeface="Calibri" panose="020F0502020204030204" pitchFamily="34" charset="0"/>
            </a:endParaRPr>
          </a:p>
          <a:p>
            <a:pPr marL="1371600" lvl="2" indent="-457200">
              <a:buFont typeface="Arial" panose="020B0604020202020204" pitchFamily="34" charset="0"/>
              <a:buChar char="•"/>
            </a:pPr>
            <a:r>
              <a:rPr lang="en-US" sz="3200" b="1" i="1">
                <a:latin typeface="Calibri" panose="020F0502020204030204" pitchFamily="34" charset="0"/>
              </a:rPr>
              <a:t>Loved us = </a:t>
            </a:r>
            <a:r>
              <a:rPr lang="en-US" sz="3200" b="1" i="1">
                <a:solidFill>
                  <a:schemeClr val="bg1"/>
                </a:solidFill>
                <a:latin typeface="Calibri" panose="020F0502020204030204" pitchFamily="34" charset="0"/>
              </a:rPr>
              <a:t>Beloved Friend, Priest</a:t>
            </a:r>
            <a:endParaRPr lang="en-US" sz="3200" b="1" i="1">
              <a:latin typeface="Calibri" panose="020F0502020204030204" pitchFamily="34" charset="0"/>
            </a:endParaRPr>
          </a:p>
          <a:p>
            <a:pPr marL="1371600" lvl="2" indent="-457200">
              <a:buFont typeface="Arial" panose="020B0604020202020204" pitchFamily="34" charset="0"/>
              <a:buChar char="•"/>
            </a:pPr>
            <a:r>
              <a:rPr lang="en-US" sz="3200" b="1" i="1">
                <a:latin typeface="Calibri" panose="020F0502020204030204" pitchFamily="34" charset="0"/>
              </a:rPr>
              <a:t>Released us from our sins = </a:t>
            </a:r>
            <a:r>
              <a:rPr lang="en-US" sz="3200" b="1" i="1">
                <a:solidFill>
                  <a:schemeClr val="bg1"/>
                </a:solidFill>
                <a:latin typeface="Calibri" panose="020F0502020204030204" pitchFamily="34" charset="0"/>
              </a:rPr>
              <a:t>Savior</a:t>
            </a:r>
            <a:endParaRPr lang="en-US" sz="3200" b="1">
              <a:latin typeface="Calibri" panose="020F0502020204030204" pitchFamily="34" charset="0"/>
            </a:endParaRPr>
          </a:p>
        </p:txBody>
      </p:sp>
    </p:spTree>
    <p:extLst>
      <p:ext uri="{BB962C8B-B14F-4D97-AF65-F5344CB8AC3E}">
        <p14:creationId xmlns:p14="http://schemas.microsoft.com/office/powerpoint/2010/main" val="305306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384629" y="696686"/>
            <a:ext cx="11205028" cy="3293209"/>
          </a:xfrm>
          <a:prstGeom prst="rect">
            <a:avLst/>
          </a:prstGeom>
          <a:noFill/>
        </p:spPr>
        <p:txBody>
          <a:bodyPr wrap="square">
            <a:spAutoFit/>
          </a:bodyPr>
          <a:lstStyle/>
          <a:p>
            <a:r>
              <a:rPr lang="en-US" sz="3200" b="0">
                <a:effectLst/>
                <a:latin typeface="Calibri" panose="020F0502020204030204" pitchFamily="34" charset="0"/>
              </a:rPr>
              <a:t>1:6</a:t>
            </a:r>
            <a:endParaRPr lang="en-US" sz="3200" b="1" baseline="30000">
              <a:effectLst/>
              <a:latin typeface="Calibri" panose="020F0502020204030204" pitchFamily="34" charset="0"/>
            </a:endParaRPr>
          </a:p>
          <a:p>
            <a:r>
              <a:rPr lang="en-US" sz="3200" b="0" i="1">
                <a:effectLst/>
                <a:latin typeface="Calibri" panose="020F0502020204030204" pitchFamily="34" charset="0"/>
              </a:rPr>
              <a:t> </a:t>
            </a:r>
            <a:r>
              <a:rPr lang="en-US" sz="3200" b="1" i="1" baseline="30000">
                <a:effectLst/>
                <a:latin typeface="Calibri" panose="020F0502020204030204" pitchFamily="34" charset="0"/>
              </a:rPr>
              <a:t>6 </a:t>
            </a:r>
            <a:r>
              <a:rPr lang="en-US" sz="3200" b="0" i="1">
                <a:effectLst/>
                <a:latin typeface="Calibri" panose="020F0502020204030204" pitchFamily="34" charset="0"/>
              </a:rPr>
              <a:t>and He has made us to be a kingdom, priests to His God and Father—to Him be the glory and the dominion forever and ever. Amen.</a:t>
            </a:r>
          </a:p>
          <a:p>
            <a:pPr marL="1371600" lvl="2" indent="-457200">
              <a:buFont typeface="Arial" panose="020B0604020202020204" pitchFamily="34" charset="0"/>
              <a:buChar char="•"/>
            </a:pPr>
            <a:r>
              <a:rPr lang="en-US" sz="4000" b="1">
                <a:solidFill>
                  <a:schemeClr val="bg1"/>
                </a:solidFill>
                <a:latin typeface="Calibri" panose="020F0502020204030204" pitchFamily="34" charset="0"/>
              </a:rPr>
              <a:t>Kingdom</a:t>
            </a:r>
          </a:p>
          <a:p>
            <a:pPr marL="1371600" lvl="2" indent="-457200">
              <a:buFont typeface="Arial" panose="020B0604020202020204" pitchFamily="34" charset="0"/>
              <a:buChar char="•"/>
            </a:pPr>
            <a:r>
              <a:rPr lang="en-US" sz="4000" b="1">
                <a:solidFill>
                  <a:schemeClr val="bg1"/>
                </a:solidFill>
                <a:latin typeface="Calibri" panose="020F0502020204030204" pitchFamily="34" charset="0"/>
              </a:rPr>
              <a:t>Priests</a:t>
            </a:r>
          </a:p>
        </p:txBody>
      </p:sp>
    </p:spTree>
    <p:extLst>
      <p:ext uri="{BB962C8B-B14F-4D97-AF65-F5344CB8AC3E}">
        <p14:creationId xmlns:p14="http://schemas.microsoft.com/office/powerpoint/2010/main" val="185066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sp>
        <p:nvSpPr>
          <p:cNvPr id="5" name="TextBox 4">
            <a:extLst>
              <a:ext uri="{FF2B5EF4-FFF2-40B4-BE49-F238E27FC236}">
                <a16:creationId xmlns:a16="http://schemas.microsoft.com/office/drawing/2014/main" id="{26AB9B6E-0300-9643-8F59-B7AC2581FA24}"/>
              </a:ext>
            </a:extLst>
          </p:cNvPr>
          <p:cNvSpPr txBox="1"/>
          <p:nvPr/>
        </p:nvSpPr>
        <p:spPr>
          <a:xfrm>
            <a:off x="384629" y="696686"/>
            <a:ext cx="11205028" cy="3293209"/>
          </a:xfrm>
          <a:prstGeom prst="rect">
            <a:avLst/>
          </a:prstGeom>
          <a:noFill/>
        </p:spPr>
        <p:txBody>
          <a:bodyPr wrap="square">
            <a:spAutoFit/>
          </a:bodyPr>
          <a:lstStyle/>
          <a:p>
            <a:r>
              <a:rPr lang="en-US" sz="3200" b="0">
                <a:effectLst/>
                <a:latin typeface="Calibri" panose="020F0502020204030204" pitchFamily="34" charset="0"/>
              </a:rPr>
              <a:t>1:6</a:t>
            </a:r>
            <a:endParaRPr lang="en-US" sz="3200" b="1" baseline="30000">
              <a:effectLst/>
              <a:latin typeface="Calibri" panose="020F0502020204030204" pitchFamily="34" charset="0"/>
            </a:endParaRPr>
          </a:p>
          <a:p>
            <a:r>
              <a:rPr lang="en-US" sz="3200" b="0" i="1">
                <a:effectLst/>
                <a:latin typeface="Calibri" panose="020F0502020204030204" pitchFamily="34" charset="0"/>
              </a:rPr>
              <a:t> </a:t>
            </a:r>
            <a:r>
              <a:rPr lang="en-US" sz="3200" b="1" i="1" baseline="30000">
                <a:effectLst/>
                <a:latin typeface="Calibri" panose="020F0502020204030204" pitchFamily="34" charset="0"/>
              </a:rPr>
              <a:t>6 </a:t>
            </a:r>
            <a:r>
              <a:rPr lang="en-US" sz="3200" b="0" i="1">
                <a:effectLst/>
                <a:latin typeface="Calibri" panose="020F0502020204030204" pitchFamily="34" charset="0"/>
              </a:rPr>
              <a:t>and He has made us to be a kingdom, priests to His God and Father—to Him be the glory and the dominion forever and ever. Amen.</a:t>
            </a:r>
          </a:p>
          <a:p>
            <a:pPr marL="1371600" lvl="2" indent="-457200">
              <a:buFont typeface="Arial" panose="020B0604020202020204" pitchFamily="34" charset="0"/>
              <a:buChar char="•"/>
            </a:pPr>
            <a:r>
              <a:rPr lang="en-US" sz="4000" b="1">
                <a:solidFill>
                  <a:schemeClr val="bg1"/>
                </a:solidFill>
                <a:latin typeface="Calibri" panose="020F0502020204030204" pitchFamily="34" charset="0"/>
              </a:rPr>
              <a:t>Kingdom </a:t>
            </a:r>
            <a:r>
              <a:rPr lang="en-US" sz="4000" b="1">
                <a:latin typeface="Calibri" panose="020F0502020204030204" pitchFamily="34" charset="0"/>
              </a:rPr>
              <a:t>= Royal Privilege</a:t>
            </a:r>
            <a:endParaRPr lang="en-US" sz="4000" b="1">
              <a:solidFill>
                <a:schemeClr val="bg1"/>
              </a:solidFill>
              <a:latin typeface="Calibri" panose="020F0502020204030204" pitchFamily="34" charset="0"/>
            </a:endParaRPr>
          </a:p>
          <a:p>
            <a:pPr marL="1371600" lvl="2" indent="-457200">
              <a:buFont typeface="Arial" panose="020B0604020202020204" pitchFamily="34" charset="0"/>
              <a:buChar char="•"/>
            </a:pPr>
            <a:r>
              <a:rPr lang="en-US" sz="4000" b="1">
                <a:solidFill>
                  <a:schemeClr val="bg1"/>
                </a:solidFill>
                <a:latin typeface="Calibri" panose="020F0502020204030204" pitchFamily="34" charset="0"/>
              </a:rPr>
              <a:t>Priests </a:t>
            </a:r>
            <a:r>
              <a:rPr lang="en-US" sz="4000" b="1">
                <a:latin typeface="Calibri" panose="020F0502020204030204" pitchFamily="34" charset="0"/>
              </a:rPr>
              <a:t>= Responsibility</a:t>
            </a:r>
            <a:endParaRPr lang="en-US" sz="4000" b="1">
              <a:solidFill>
                <a:schemeClr val="bg1"/>
              </a:solidFill>
              <a:latin typeface="Calibri" panose="020F0502020204030204" pitchFamily="34" charset="0"/>
            </a:endParaRPr>
          </a:p>
        </p:txBody>
      </p:sp>
    </p:spTree>
    <p:extLst>
      <p:ext uri="{BB962C8B-B14F-4D97-AF65-F5344CB8AC3E}">
        <p14:creationId xmlns:p14="http://schemas.microsoft.com/office/powerpoint/2010/main" val="356500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780142" y="2200002"/>
            <a:ext cx="10944825" cy="3416320"/>
          </a:xfrm>
          <a:prstGeom prst="rect">
            <a:avLst/>
          </a:prstGeom>
          <a:noFill/>
        </p:spPr>
        <p:txBody>
          <a:bodyPr wrap="square" rtlCol="0">
            <a:spAutoFit/>
          </a:bodyPr>
          <a:lstStyle/>
          <a:p>
            <a:r>
              <a:rPr lang="en-US" sz="3600" b="1" i="1" baseline="30000">
                <a:effectLst/>
                <a:latin typeface="Arial" panose="020B0604020202020204" pitchFamily="34" charset="0"/>
              </a:rPr>
              <a:t>7 </a:t>
            </a:r>
            <a:r>
              <a:rPr lang="en-US" sz="3600" b="0" i="1" cap="small">
                <a:effectLst/>
                <a:latin typeface="Helvetica Neue"/>
              </a:rPr>
              <a:t>Behold, He is coming with the clouds</a:t>
            </a:r>
            <a:r>
              <a:rPr lang="en-US" sz="3600" b="0" i="1">
                <a:effectLst/>
                <a:latin typeface="Helvetica Neue"/>
              </a:rPr>
              <a:t>, and every eye will see Him, even those who pierced Him; and all the tribes of the earth will mourn over Him. So it is to be. Amen.</a:t>
            </a:r>
          </a:p>
          <a:p>
            <a:endParaRPr lang="en-US" sz="3600" b="0" i="0">
              <a:effectLst/>
              <a:latin typeface="Helvetica Neue"/>
            </a:endParaRPr>
          </a:p>
          <a:p>
            <a:pPr algn="l"/>
            <a:endParaRPr lang="en-US" sz="3600" i="1">
              <a:latin typeface="Calibri" panose="020F0502020204030204" pitchFamily="34" charset="0"/>
            </a:endParaRPr>
          </a:p>
        </p:txBody>
      </p:sp>
      <p:sp>
        <p:nvSpPr>
          <p:cNvPr id="2" name="Title 1">
            <a:extLst>
              <a:ext uri="{FF2B5EF4-FFF2-40B4-BE49-F238E27FC236}">
                <a16:creationId xmlns:a16="http://schemas.microsoft.com/office/drawing/2014/main" id="{B8B4480E-6AF9-3A44-9FD3-0174541A26FB}"/>
              </a:ext>
            </a:extLst>
          </p:cNvPr>
          <p:cNvSpPr>
            <a:spLocks noGrp="1"/>
          </p:cNvSpPr>
          <p:nvPr>
            <p:ph type="title"/>
          </p:nvPr>
        </p:nvSpPr>
        <p:spPr/>
        <p:txBody>
          <a:bodyPr/>
          <a:lstStyle/>
          <a:p>
            <a:r>
              <a:rPr lang="en-US"/>
              <a:t>Revelation 1:7</a:t>
            </a:r>
          </a:p>
        </p:txBody>
      </p:sp>
    </p:spTree>
    <p:extLst>
      <p:ext uri="{BB962C8B-B14F-4D97-AF65-F5344CB8AC3E}">
        <p14:creationId xmlns:p14="http://schemas.microsoft.com/office/powerpoint/2010/main" val="16571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780142" y="2200002"/>
            <a:ext cx="10944825" cy="4093428"/>
          </a:xfrm>
          <a:prstGeom prst="rect">
            <a:avLst/>
          </a:prstGeom>
          <a:noFill/>
        </p:spPr>
        <p:txBody>
          <a:bodyPr wrap="square" rtlCol="0">
            <a:spAutoFit/>
          </a:bodyPr>
          <a:lstStyle/>
          <a:p>
            <a:r>
              <a:rPr lang="en-US" sz="3600" b="1" i="1" baseline="30000">
                <a:effectLst/>
                <a:latin typeface="Arial" panose="020B0604020202020204" pitchFamily="34" charset="0"/>
              </a:rPr>
              <a:t>7 </a:t>
            </a:r>
            <a:r>
              <a:rPr lang="en-US" sz="3600" b="0" i="1" cap="small">
                <a:effectLst/>
                <a:latin typeface="Helvetica Neue"/>
              </a:rPr>
              <a:t>Behold, He is coming with the clouds</a:t>
            </a:r>
            <a:r>
              <a:rPr lang="en-US" sz="3600" b="0" i="1">
                <a:effectLst/>
                <a:latin typeface="Helvetica Neue"/>
              </a:rPr>
              <a:t>, and every eye will see Him, even those who pierced Him; and all the tribes of the earth will mourn over Him. So it is to be. Amen.</a:t>
            </a:r>
          </a:p>
          <a:p>
            <a:endParaRPr lang="en-US" sz="3600" b="0" i="0">
              <a:effectLst/>
              <a:latin typeface="Helvetica Neue"/>
            </a:endParaRPr>
          </a:p>
          <a:p>
            <a:pPr algn="ctr"/>
            <a:r>
              <a:rPr lang="en-US" sz="4400" b="1">
                <a:solidFill>
                  <a:schemeClr val="bg1"/>
                </a:solidFill>
                <a:latin typeface="Helvetica Neue"/>
              </a:rPr>
              <a:t>We won’t miss the RETURN of Jesus!</a:t>
            </a:r>
            <a:endParaRPr lang="en-US" sz="4400" b="1" i="0">
              <a:solidFill>
                <a:schemeClr val="bg1"/>
              </a:solidFill>
              <a:effectLst/>
              <a:latin typeface="Helvetica Neue"/>
            </a:endParaRPr>
          </a:p>
          <a:p>
            <a:pPr algn="l"/>
            <a:endParaRPr lang="en-US" sz="3600" i="1">
              <a:latin typeface="Calibri" panose="020F0502020204030204" pitchFamily="34" charset="0"/>
            </a:endParaRPr>
          </a:p>
        </p:txBody>
      </p:sp>
      <p:sp>
        <p:nvSpPr>
          <p:cNvPr id="2" name="Title 1">
            <a:extLst>
              <a:ext uri="{FF2B5EF4-FFF2-40B4-BE49-F238E27FC236}">
                <a16:creationId xmlns:a16="http://schemas.microsoft.com/office/drawing/2014/main" id="{B8B4480E-6AF9-3A44-9FD3-0174541A26FB}"/>
              </a:ext>
            </a:extLst>
          </p:cNvPr>
          <p:cNvSpPr>
            <a:spLocks noGrp="1"/>
          </p:cNvSpPr>
          <p:nvPr>
            <p:ph type="title"/>
          </p:nvPr>
        </p:nvSpPr>
        <p:spPr/>
        <p:txBody>
          <a:bodyPr/>
          <a:lstStyle/>
          <a:p>
            <a:r>
              <a:rPr lang="en-US"/>
              <a:t>Revelation 1:7</a:t>
            </a:r>
          </a:p>
        </p:txBody>
      </p:sp>
    </p:spTree>
    <p:extLst>
      <p:ext uri="{BB962C8B-B14F-4D97-AF65-F5344CB8AC3E}">
        <p14:creationId xmlns:p14="http://schemas.microsoft.com/office/powerpoint/2010/main" val="218793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61E2F64-25DE-1B4C-BEFE-2986D8347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31" y="99767"/>
            <a:ext cx="4424517" cy="6541101"/>
          </a:xfrm>
          <a:prstGeom prst="rect">
            <a:avLst/>
          </a:prstGeom>
        </p:spPr>
      </p:pic>
      <p:pic>
        <p:nvPicPr>
          <p:cNvPr id="8" name="Picture 8">
            <a:extLst>
              <a:ext uri="{FF2B5EF4-FFF2-40B4-BE49-F238E27FC236}">
                <a16:creationId xmlns:a16="http://schemas.microsoft.com/office/drawing/2014/main" id="{BBD210F3-F872-C34F-B822-B9E2971A9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089" y="99767"/>
            <a:ext cx="7068039" cy="3819525"/>
          </a:xfrm>
          <a:prstGeom prst="rect">
            <a:avLst/>
          </a:prstGeom>
        </p:spPr>
      </p:pic>
      <p:pic>
        <p:nvPicPr>
          <p:cNvPr id="10" name="Picture 10">
            <a:extLst>
              <a:ext uri="{FF2B5EF4-FFF2-40B4-BE49-F238E27FC236}">
                <a16:creationId xmlns:a16="http://schemas.microsoft.com/office/drawing/2014/main" id="{2D9B2CEB-FB3B-A24D-860D-E8409905B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089" y="3986438"/>
            <a:ext cx="3318617" cy="2402618"/>
          </a:xfrm>
          <a:prstGeom prst="rect">
            <a:avLst/>
          </a:prstGeom>
        </p:spPr>
      </p:pic>
      <p:sp>
        <p:nvSpPr>
          <p:cNvPr id="13" name="TextBox 12">
            <a:extLst>
              <a:ext uri="{FF2B5EF4-FFF2-40B4-BE49-F238E27FC236}">
                <a16:creationId xmlns:a16="http://schemas.microsoft.com/office/drawing/2014/main" id="{0EEB9154-6A75-104A-99A5-DE7D37CC1950}"/>
              </a:ext>
            </a:extLst>
          </p:cNvPr>
          <p:cNvSpPr txBox="1"/>
          <p:nvPr/>
        </p:nvSpPr>
        <p:spPr>
          <a:xfrm>
            <a:off x="7603613" y="6456202"/>
            <a:ext cx="4817806" cy="369332"/>
          </a:xfrm>
          <a:prstGeom prst="rect">
            <a:avLst/>
          </a:prstGeom>
          <a:noFill/>
        </p:spPr>
        <p:txBody>
          <a:bodyPr wrap="square">
            <a:spAutoFit/>
          </a:bodyPr>
          <a:lstStyle/>
          <a:p>
            <a:r>
              <a:rPr lang="en-US"/>
              <a:t>https://biblehub.com/revelation/1-7.htm</a:t>
            </a:r>
          </a:p>
        </p:txBody>
      </p:sp>
      <p:sp>
        <p:nvSpPr>
          <p:cNvPr id="16" name="TextBox 15">
            <a:extLst>
              <a:ext uri="{FF2B5EF4-FFF2-40B4-BE49-F238E27FC236}">
                <a16:creationId xmlns:a16="http://schemas.microsoft.com/office/drawing/2014/main" id="{8421A981-6A51-A340-9725-AD035B03AA3C}"/>
              </a:ext>
            </a:extLst>
          </p:cNvPr>
          <p:cNvSpPr txBox="1"/>
          <p:nvPr/>
        </p:nvSpPr>
        <p:spPr>
          <a:xfrm>
            <a:off x="8257458" y="4694323"/>
            <a:ext cx="3590412" cy="1077218"/>
          </a:xfrm>
          <a:prstGeom prst="rect">
            <a:avLst/>
          </a:prstGeom>
          <a:noFill/>
        </p:spPr>
        <p:txBody>
          <a:bodyPr wrap="square" rtlCol="0">
            <a:spAutoFit/>
          </a:bodyPr>
          <a:lstStyle/>
          <a:p>
            <a:pPr algn="l"/>
            <a:r>
              <a:rPr lang="en-US" sz="3200"/>
              <a:t>We won’t miss the return of Jesus!</a:t>
            </a:r>
          </a:p>
        </p:txBody>
      </p:sp>
    </p:spTree>
    <p:extLst>
      <p:ext uri="{BB962C8B-B14F-4D97-AF65-F5344CB8AC3E}">
        <p14:creationId xmlns:p14="http://schemas.microsoft.com/office/powerpoint/2010/main" val="336084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2">
            <a:extLst>
              <a:ext uri="{28A0092B-C50C-407E-A947-70E740481C1C}">
                <a14:useLocalDpi xmlns:a14="http://schemas.microsoft.com/office/drawing/2010/main" val="0"/>
              </a:ext>
            </a:extLst>
          </a:blip>
          <a:srcRect b="68893"/>
          <a:stretch/>
        </p:blipFill>
        <p:spPr>
          <a:xfrm>
            <a:off x="542914" y="2210893"/>
            <a:ext cx="11223021" cy="4384913"/>
          </a:xfrm>
          <a:prstGeom prst="rect">
            <a:avLst/>
          </a:prstGeom>
        </p:spPr>
      </p:pic>
    </p:spTree>
    <p:extLst>
      <p:ext uri="{BB962C8B-B14F-4D97-AF65-F5344CB8AC3E}">
        <p14:creationId xmlns:p14="http://schemas.microsoft.com/office/powerpoint/2010/main" val="10436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2">
            <a:extLst>
              <a:ext uri="{28A0092B-C50C-407E-A947-70E740481C1C}">
                <a14:useLocalDpi xmlns:a14="http://schemas.microsoft.com/office/drawing/2010/main" val="0"/>
              </a:ext>
            </a:extLst>
          </a:blip>
          <a:srcRect t="31345" b="40557"/>
          <a:stretch/>
        </p:blipFill>
        <p:spPr>
          <a:xfrm>
            <a:off x="428204" y="2174000"/>
            <a:ext cx="11514791" cy="4249742"/>
          </a:xfrm>
          <a:prstGeom prst="rect">
            <a:avLst/>
          </a:prstGeom>
        </p:spPr>
      </p:pic>
    </p:spTree>
    <p:extLst>
      <p:ext uri="{BB962C8B-B14F-4D97-AF65-F5344CB8AC3E}">
        <p14:creationId xmlns:p14="http://schemas.microsoft.com/office/powerpoint/2010/main" val="29786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3">
            <a:extLst>
              <a:ext uri="{28A0092B-C50C-407E-A947-70E740481C1C}">
                <a14:useLocalDpi xmlns:a14="http://schemas.microsoft.com/office/drawing/2010/main" val="0"/>
              </a:ext>
            </a:extLst>
          </a:blip>
          <a:srcRect t="59443" b="576"/>
          <a:stretch/>
        </p:blipFill>
        <p:spPr>
          <a:xfrm>
            <a:off x="329882" y="2056581"/>
            <a:ext cx="11558957" cy="4597705"/>
          </a:xfrm>
          <a:prstGeom prst="rect">
            <a:avLst/>
          </a:prstGeom>
        </p:spPr>
      </p:pic>
    </p:spTree>
    <p:extLst>
      <p:ext uri="{BB962C8B-B14F-4D97-AF65-F5344CB8AC3E}">
        <p14:creationId xmlns:p14="http://schemas.microsoft.com/office/powerpoint/2010/main" val="12341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sp>
        <p:nvSpPr>
          <p:cNvPr id="3" name="TextBox 2">
            <a:extLst>
              <a:ext uri="{FF2B5EF4-FFF2-40B4-BE49-F238E27FC236}">
                <a16:creationId xmlns:a16="http://schemas.microsoft.com/office/drawing/2014/main" id="{1F9E693D-2415-454C-8BC4-FA2AFF8ABC22}"/>
              </a:ext>
            </a:extLst>
          </p:cNvPr>
          <p:cNvSpPr txBox="1"/>
          <p:nvPr/>
        </p:nvSpPr>
        <p:spPr>
          <a:xfrm>
            <a:off x="194387" y="2234681"/>
            <a:ext cx="11803225" cy="4401205"/>
          </a:xfrm>
          <a:prstGeom prst="rect">
            <a:avLst/>
          </a:prstGeom>
          <a:noFill/>
        </p:spPr>
        <p:txBody>
          <a:bodyPr wrap="square" rtlCol="0">
            <a:spAutoFit/>
          </a:bodyPr>
          <a:lstStyle/>
          <a:p>
            <a:pPr marL="571500" indent="-571500" algn="l">
              <a:buFont typeface="Arial" panose="020B0604020202020204" pitchFamily="34" charset="0"/>
              <a:buChar char="•"/>
            </a:pPr>
            <a:r>
              <a:rPr lang="en-US" sz="4400"/>
              <a:t>James Smith</a:t>
            </a:r>
          </a:p>
          <a:p>
            <a:pPr marL="571500" indent="-571500" algn="l">
              <a:buFont typeface="Arial" panose="020B0604020202020204" pitchFamily="34" charset="0"/>
              <a:buChar char="•"/>
            </a:pPr>
            <a:r>
              <a:rPr lang="en-US" sz="4400"/>
              <a:t>Mike Pope</a:t>
            </a:r>
          </a:p>
          <a:p>
            <a:pPr marL="571500" indent="-571500" algn="l">
              <a:buFont typeface="Arial" panose="020B0604020202020204" pitchFamily="34" charset="0"/>
              <a:buChar char="•"/>
            </a:pPr>
            <a:endParaRPr lang="en-US" sz="4400"/>
          </a:p>
          <a:p>
            <a:pPr algn="ctr"/>
            <a:r>
              <a:rPr lang="en-US" sz="4400"/>
              <a:t>Email me your questions or observations at</a:t>
            </a:r>
          </a:p>
          <a:p>
            <a:pPr algn="ctr"/>
            <a:r>
              <a:rPr lang="en-US" sz="6000" b="1" u="sng">
                <a:solidFill>
                  <a:schemeClr val="accent4">
                    <a:lumMod val="75000"/>
                  </a:schemeClr>
                </a:solidFill>
                <a:hlinkClick r:id="rId3"/>
              </a:rPr>
              <a:t>stanfike@gmail.com</a:t>
            </a:r>
            <a:endParaRPr lang="en-US" sz="6000" b="1" u="sng">
              <a:solidFill>
                <a:schemeClr val="accent4">
                  <a:lumMod val="75000"/>
                </a:schemeClr>
              </a:solidFill>
            </a:endParaRPr>
          </a:p>
          <a:p>
            <a:pPr algn="ctr"/>
            <a:endParaRPr lang="en-US" sz="4400" b="1" u="sng">
              <a:solidFill>
                <a:schemeClr val="accent4">
                  <a:lumMod val="75000"/>
                </a:schemeClr>
              </a:solidFill>
            </a:endParaRPr>
          </a:p>
        </p:txBody>
      </p:sp>
    </p:spTree>
    <p:extLst>
      <p:ext uri="{BB962C8B-B14F-4D97-AF65-F5344CB8AC3E}">
        <p14:creationId xmlns:p14="http://schemas.microsoft.com/office/powerpoint/2010/main" val="80767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C2F36-DC82-DD4B-A141-733B89241A13}"/>
              </a:ext>
            </a:extLst>
          </p:cNvPr>
          <p:cNvSpPr>
            <a:spLocks noGrp="1"/>
          </p:cNvSpPr>
          <p:nvPr>
            <p:ph type="title"/>
          </p:nvPr>
        </p:nvSpPr>
        <p:spPr/>
        <p:txBody>
          <a:bodyPr/>
          <a:lstStyle/>
          <a:p>
            <a:r>
              <a:rPr lang="en-US"/>
              <a:t>Purpose of Revelation</a:t>
            </a:r>
          </a:p>
        </p:txBody>
      </p:sp>
      <p:sp>
        <p:nvSpPr>
          <p:cNvPr id="5" name="Content Placeholder 4">
            <a:extLst>
              <a:ext uri="{FF2B5EF4-FFF2-40B4-BE49-F238E27FC236}">
                <a16:creationId xmlns:a16="http://schemas.microsoft.com/office/drawing/2014/main" id="{6650EB72-66E5-9246-A12F-F0ED4842F3D1}"/>
              </a:ext>
            </a:extLst>
          </p:cNvPr>
          <p:cNvSpPr>
            <a:spLocks noGrp="1"/>
          </p:cNvSpPr>
          <p:nvPr>
            <p:ph idx="1"/>
          </p:nvPr>
        </p:nvSpPr>
        <p:spPr>
          <a:xfrm>
            <a:off x="553193" y="2089355"/>
            <a:ext cx="11085614" cy="4531031"/>
          </a:xfrm>
        </p:spPr>
        <p:txBody>
          <a:bodyPr>
            <a:normAutofit fontScale="92500" lnSpcReduction="20000"/>
          </a:bodyPr>
          <a:lstStyle/>
          <a:p>
            <a:pPr marL="0" indent="0">
              <a:buNone/>
            </a:pPr>
            <a:r>
              <a:rPr lang="en-US" sz="4600" b="1" i="0">
                <a:solidFill>
                  <a:srgbClr val="000000"/>
                </a:solidFill>
                <a:effectLst/>
                <a:latin typeface="Times New Roman" panose="02020603050405020304" pitchFamily="18" charset="0"/>
              </a:rPr>
              <a:t>Revelation Completes the Gospel … </a:t>
            </a:r>
          </a:p>
          <a:p>
            <a:pPr marL="0" indent="0">
              <a:buNone/>
            </a:pPr>
            <a:r>
              <a:rPr lang="en-US" sz="3200" b="1" i="0">
                <a:solidFill>
                  <a:srgbClr val="000000"/>
                </a:solidFill>
                <a:effectLst/>
                <a:latin typeface="Times New Roman" panose="02020603050405020304" pitchFamily="18" charset="0"/>
              </a:rPr>
              <a:t>Devotional By Michael Youssef, Ph.D.</a:t>
            </a:r>
            <a:endParaRPr lang="en-US" b="0" i="0">
              <a:solidFill>
                <a:srgbClr val="000000"/>
              </a:solidFill>
              <a:effectLst/>
              <a:latin typeface="Times New Roman" panose="02020603050405020304" pitchFamily="18" charset="0"/>
            </a:endParaRPr>
          </a:p>
          <a:p>
            <a:r>
              <a:rPr lang="en-US" sz="3800" b="1" i="0">
                <a:effectLst/>
                <a:latin typeface="Times New Roman" panose="02020603050405020304" pitchFamily="18" charset="0"/>
              </a:rPr>
              <a:t>Revelation completes our understanding of God’s purpose for history and for our future.</a:t>
            </a:r>
            <a:r>
              <a:rPr lang="en-US" sz="3800" b="0" i="0">
                <a:effectLst/>
                <a:latin typeface="Times New Roman" panose="02020603050405020304" pitchFamily="18" charset="0"/>
              </a:rPr>
              <a:t> </a:t>
            </a:r>
            <a:endParaRPr lang="en-US" b="0" i="0">
              <a:solidFill>
                <a:srgbClr val="000000"/>
              </a:solidFill>
              <a:effectLst/>
              <a:latin typeface="Times New Roman" panose="02020603050405020304" pitchFamily="18" charset="0"/>
            </a:endParaRPr>
          </a:p>
          <a:p>
            <a:r>
              <a:rPr lang="en-US" sz="3800" b="1" i="0">
                <a:effectLst/>
                <a:latin typeface="Times New Roman" panose="02020603050405020304" pitchFamily="18" charset="0"/>
              </a:rPr>
              <a:t>Revelation shows us the danger of compromise and the ultimate destruction of Satan and those who reject Christ. </a:t>
            </a:r>
            <a:endParaRPr lang="en-US" b="0" i="0">
              <a:solidFill>
                <a:srgbClr val="000000"/>
              </a:solidFill>
              <a:effectLst/>
              <a:latin typeface="Times New Roman" panose="02020603050405020304" pitchFamily="18" charset="0"/>
            </a:endParaRPr>
          </a:p>
          <a:p>
            <a:r>
              <a:rPr lang="en-US" sz="4100" b="1" i="0">
                <a:effectLst/>
                <a:latin typeface="Times New Roman" panose="02020603050405020304" pitchFamily="18" charset="0"/>
              </a:rPr>
              <a:t>Revelation gives us an awe-inspiring portrait of the glorified, soon-coming King Jesus.</a:t>
            </a:r>
            <a:r>
              <a:rPr lang="en-US" b="1" i="0">
                <a:solidFill>
                  <a:srgbClr val="000000"/>
                </a:solidFill>
                <a:effectLst/>
                <a:latin typeface="Times New Roman" panose="02020603050405020304" pitchFamily="18" charset="0"/>
              </a:rPr>
              <a:t> </a:t>
            </a:r>
            <a:endParaRPr lang="en-US" b="0" i="0">
              <a:solidFill>
                <a:srgbClr val="000000"/>
              </a:solidFill>
              <a:effectLst/>
              <a:latin typeface="Times New Roman" panose="02020603050405020304" pitchFamily="18" charset="0"/>
            </a:endParaRPr>
          </a:p>
          <a:p>
            <a:endParaRPr lang="en-US"/>
          </a:p>
        </p:txBody>
      </p:sp>
    </p:spTree>
    <p:extLst>
      <p:ext uri="{BB962C8B-B14F-4D97-AF65-F5344CB8AC3E}">
        <p14:creationId xmlns:p14="http://schemas.microsoft.com/office/powerpoint/2010/main" val="130727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D18A-24AD-D543-9C21-FE52EACA0CFF}"/>
              </a:ext>
            </a:extLst>
          </p:cNvPr>
          <p:cNvSpPr>
            <a:spLocks noGrp="1"/>
          </p:cNvSpPr>
          <p:nvPr>
            <p:ph type="title"/>
          </p:nvPr>
        </p:nvSpPr>
        <p:spPr/>
        <p:txBody>
          <a:bodyPr/>
          <a:lstStyle/>
          <a:p>
            <a:r>
              <a:rPr lang="en-US"/>
              <a:t>Revelation – Introduction – Revelation 1:1-3</a:t>
            </a:r>
          </a:p>
        </p:txBody>
      </p:sp>
      <p:sp>
        <p:nvSpPr>
          <p:cNvPr id="8" name="TextBox 7">
            <a:extLst>
              <a:ext uri="{FF2B5EF4-FFF2-40B4-BE49-F238E27FC236}">
                <a16:creationId xmlns:a16="http://schemas.microsoft.com/office/drawing/2014/main" id="{C3137500-09D5-5F40-B938-4BA816047DF3}"/>
              </a:ext>
            </a:extLst>
          </p:cNvPr>
          <p:cNvSpPr txBox="1"/>
          <p:nvPr/>
        </p:nvSpPr>
        <p:spPr>
          <a:xfrm>
            <a:off x="680321" y="2227942"/>
            <a:ext cx="11076250" cy="4801314"/>
          </a:xfrm>
          <a:prstGeom prst="rect">
            <a:avLst/>
          </a:prstGeom>
          <a:noFill/>
        </p:spPr>
        <p:txBody>
          <a:bodyPr wrap="square" rtlCol="0">
            <a:spAutoFit/>
          </a:bodyPr>
          <a:lstStyle/>
          <a:p>
            <a:r>
              <a:rPr lang="en-US" sz="3200" b="0" i="0">
                <a:effectLst/>
                <a:latin typeface="Helvetica Neue"/>
              </a:rPr>
              <a:t>The Revelation of Jesus Christ</a:t>
            </a:r>
          </a:p>
          <a:p>
            <a:r>
              <a:rPr lang="en-US" sz="3200" b="1" i="1">
                <a:effectLst/>
                <a:latin typeface="Arial" panose="020B0604020202020204" pitchFamily="34" charset="0"/>
              </a:rPr>
              <a:t>1 </a:t>
            </a:r>
            <a:r>
              <a:rPr lang="en-US" sz="3200" b="0" i="1">
                <a:effectLst/>
                <a:latin typeface="Helvetica Neue"/>
              </a:rPr>
              <a:t>The Revelation of Jesus Christ, which God gave Him to show to His bond-servants, the things which must soon take place; and He sent and communicated it by His angel to His bond-servant John, </a:t>
            </a:r>
            <a:r>
              <a:rPr lang="en-US" sz="3200" b="1" i="1" baseline="30000">
                <a:effectLst/>
                <a:latin typeface="Arial" panose="020B0604020202020204" pitchFamily="34" charset="0"/>
              </a:rPr>
              <a:t>2 </a:t>
            </a:r>
            <a:r>
              <a:rPr lang="en-US" sz="3200" b="0" i="1">
                <a:effectLst/>
                <a:latin typeface="Helvetica Neue"/>
              </a:rPr>
              <a:t>who testified to the word of God and to the testimony of Jesus Christ, even to all that he saw. </a:t>
            </a:r>
            <a:r>
              <a:rPr lang="en-US" sz="3200" b="1" i="1" baseline="30000">
                <a:effectLst/>
                <a:latin typeface="Arial" panose="020B0604020202020204" pitchFamily="34" charset="0"/>
              </a:rPr>
              <a:t>3 </a:t>
            </a:r>
            <a:r>
              <a:rPr lang="en-US" sz="3200" b="0" i="1">
                <a:effectLst/>
                <a:latin typeface="Helvetica Neue"/>
              </a:rPr>
              <a:t>Blessed is he who reads and those who hear the words of the prophecy, and heed the things which are written in it; for the time is near.</a:t>
            </a:r>
          </a:p>
          <a:p>
            <a:pPr algn="l"/>
            <a:endParaRPr lang="en-US"/>
          </a:p>
        </p:txBody>
      </p:sp>
    </p:spTree>
    <p:extLst>
      <p:ext uri="{BB962C8B-B14F-4D97-AF65-F5344CB8AC3E}">
        <p14:creationId xmlns:p14="http://schemas.microsoft.com/office/powerpoint/2010/main" val="78568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3340</Words>
  <Application>Microsoft Office PowerPoint</Application>
  <PresentationFormat>Widescreen</PresentationFormat>
  <Paragraphs>189</Paragraphs>
  <Slides>37</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vt:lpstr>
      <vt:lpstr>Calibri</vt:lpstr>
      <vt:lpstr>Cardo</vt:lpstr>
      <vt:lpstr>Helvetica Neue</vt:lpstr>
      <vt:lpstr>Times New Roman</vt:lpstr>
      <vt:lpstr>Trebuchet MS</vt:lpstr>
      <vt:lpstr>Berlin</vt:lpstr>
      <vt:lpstr>PowerPoint Presentation</vt:lpstr>
      <vt:lpstr>Absence of Copyright</vt:lpstr>
      <vt:lpstr>First Read-through</vt:lpstr>
      <vt:lpstr>First Read-through</vt:lpstr>
      <vt:lpstr>First Read-through</vt:lpstr>
      <vt:lpstr>First Read-through</vt:lpstr>
      <vt:lpstr>First Read-through</vt:lpstr>
      <vt:lpstr>Purpose of Revelation</vt:lpstr>
      <vt:lpstr>Revelation – Introduction – Revelation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1:7</vt:lpstr>
      <vt:lpstr>Revelation 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Lamar Morris</cp:lastModifiedBy>
  <cp:revision>16</cp:revision>
  <dcterms:created xsi:type="dcterms:W3CDTF">2020-05-12T01:25:54Z</dcterms:created>
  <dcterms:modified xsi:type="dcterms:W3CDTF">2020-06-04T14:18:09Z</dcterms:modified>
</cp:coreProperties>
</file>